
<file path=[Content_Types].xml><?xml version="1.0" encoding="utf-8"?>
<Types xmlns="http://schemas.openxmlformats.org/package/2006/content-types">
  <Override PartName="/ppt/slides/slide12.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s/slide22.xml" ContentType="application/vnd.openxmlformats-officedocument.presentationml.slide+xml"/>
  <Override PartName="/ppt/slides/slide28.xml" ContentType="application/vnd.openxmlformats-officedocument.presentationml.slide+xml"/>
  <Override PartName="/ppt/theme/theme2.xml" ContentType="application/vnd.openxmlformats-officedocument.theme+xml"/>
  <Override PartName="/ppt/slides/slide2.xml" ContentType="application/vnd.openxmlformats-officedocument.presentationml.slide+xml"/>
  <Override PartName="/docProps/app.xml" ContentType="application/vnd.openxmlformats-officedocument.extended-properties+xml"/>
  <Override PartName="/ppt/slides/slide30.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11.xml" ContentType="application/vnd.openxmlformats-officedocument.presentationml.slide+xml"/>
  <Override PartName="/ppt/slides/slide18.xml" ContentType="application/vnd.openxmlformats-officedocument.presentationml.slide+xml"/>
  <Override PartName="/ppt/slideLayouts/slideLayout3.xml" ContentType="application/vnd.openxmlformats-officedocument.presentationml.slideLayout+xml"/>
  <Override PartName="/ppt/slides/slide21.xml" ContentType="application/vnd.openxmlformats-officedocument.presentationml.slide+xml"/>
  <Override PartName="/ppt/slideLayouts/slideLayout5.xml" ContentType="application/vnd.openxmlformats-officedocument.presentationml.slideLayout+xml"/>
  <Override PartName="/ppt/slides/slide23.xml" ContentType="application/vnd.openxmlformats-officedocument.presentationml.slid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notesMasters/notesMaster1.xml" ContentType="application/vnd.openxmlformats-officedocument.presentationml.notesMaster+xml"/>
  <Override PartName="/ppt/slides/slide1.xml" ContentType="application/vnd.openxmlformats-officedocument.presentationml.slide+xml"/>
  <Override PartName="/ppt/tableStyles.xml" ContentType="application/vnd.openxmlformats-officedocument.presentationml.tableStyles+xml"/>
  <Default Extension="xml" ContentType="application/xml"/>
  <Override PartName="/ppt/slides/slide7.xml" ContentType="application/vnd.openxmlformats-officedocument.presentationml.slide+xml"/>
  <Override PartName="/ppt/slides/slide26.xml" ContentType="application/vnd.openxmlformats-officedocument.presentationml.slide+xml"/>
  <Override PartName="/ppt/slideMasters/slideMaster1.xml" ContentType="application/vnd.openxmlformats-officedocument.presentationml.slideMaster+xml"/>
  <Override PartName="/ppt/viewProps.xml" ContentType="application/vnd.openxmlformats-officedocument.presentationml.viewProps+xml"/>
  <Override PartName="/ppt/slides/slide25.xml" ContentType="application/vnd.openxmlformats-officedocument.presentationml.slide+xml"/>
  <Override PartName="/ppt/slides/slide13.xml" ContentType="application/vnd.openxmlformats-officedocument.presentationml.slide+xml"/>
  <Override PartName="/ppt/slides/slide40.xml" ContentType="application/vnd.openxmlformats-officedocument.presentationml.slide+xml"/>
  <Override PartName="/ppt/slides/slide14.xml" ContentType="application/vnd.openxmlformats-officedocument.presentationml.slide+xml"/>
  <Override PartName="/ppt/slides/slide34.xml" ContentType="application/vnd.openxmlformats-officedocument.presentationml.slide+xml"/>
  <Override PartName="/ppt/slides/slide20.xml" ContentType="application/vnd.openxmlformats-officedocument.presentationml.slide+xml"/>
  <Override PartName="/ppt/slides/slide17.xml" ContentType="application/vnd.openxmlformats-officedocument.presentationml.slide+xml"/>
  <Override PartName="/ppt/slideLayouts/slideLayout4.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notesSlides/notesSlide1.xml" ContentType="application/vnd.openxmlformats-officedocument.presentationml.notesSlide+xml"/>
  <Override PartName="/ppt/theme/theme1.xml" ContentType="application/vnd.openxmlformats-officedocument.theme+xml"/>
  <Override PartName="/ppt/slideLayouts/slideLayout6.xml" ContentType="application/vnd.openxmlformats-officedocument.presentationml.slideLayout+xml"/>
  <Override PartName="/ppt/presentation.xml" ContentType="application/vnd.openxmlformats-officedocument.presentationml.presentation.main+xml"/>
  <Override PartName="/ppt/slides/slide5.xml" ContentType="application/vnd.openxmlformats-officedocument.presentationml.slide+xml"/>
  <Override PartName="/ppt/slides/slide37.xml" ContentType="application/vnd.openxmlformats-officedocument.presentationml.slide+xml"/>
  <Override PartName="/ppt/slides/slide10.xml" ContentType="application/vnd.openxmlformats-officedocument.presentationml.slide+xml"/>
  <Override PartName="/ppt/slideLayouts/slideLayout7.xml" ContentType="application/vnd.openxmlformats-officedocument.presentationml.slideLayout+xml"/>
  <Override PartName="/ppt/slides/slide33.xml" ContentType="application/vnd.openxmlformats-officedocument.presentationml.slide+xml"/>
  <Override PartName="/ppt/presProps.xml" ContentType="application/vnd.openxmlformats-officedocument.presentationml.presProps+xml"/>
  <Default Extension="jpeg" ContentType="image/jpeg"/>
  <Default Extension="png" ContentType="image/png"/>
  <Override PartName="/ppt/slides/slide3.xml" ContentType="application/vnd.openxmlformats-officedocument.presentationml.slide+xml"/>
  <Override PartName="/ppt/slides/slide4.xml" ContentType="application/vnd.openxmlformats-officedocument.presentationml.slide+xml"/>
  <Override PartName="/ppt/slides/slide27.xml" ContentType="application/vnd.openxmlformats-officedocument.presentationml.slide+xml"/>
  <Override PartName="/ppt/slideLayouts/slideLayout11.xml" ContentType="application/vnd.openxmlformats-officedocument.presentationml.slideLayout+xml"/>
  <Override PartName="/docProps/core.xml" ContentType="application/vnd.openxmlformats-package.core-properties+xml"/>
  <Override PartName="/ppt/slideLayouts/slideLayout13.xml" ContentType="application/vnd.openxmlformats-officedocument.presentationml.slideLayout+xml"/>
  <Override PartName="/ppt/slides/slide8.xml" ContentType="application/vnd.openxmlformats-officedocument.presentationml.slide+xml"/>
  <Override PartName="/ppt/slides/slide31.xml" ContentType="application/vnd.openxmlformats-officedocument.presentationml.slide+xml"/>
  <Override PartName="/ppt/slides/slide15.xml" ContentType="application/vnd.openxmlformats-officedocument.presentationml.slide+xml"/>
  <Default Extension="bin" ContentType="application/vnd.openxmlformats-officedocument.presentationml.printerSettings"/>
  <Default Extension="rels" ContentType="application/vnd.openxmlformats-package.relationships+xml"/>
  <Override PartName="/ppt/slides/slide9.xml" ContentType="application/vnd.openxmlformats-officedocument.presentationml.slide+xml"/>
  <Override PartName="/ppt/slides/slide24.xml" ContentType="application/vnd.openxmlformats-officedocument.presentationml.slide+xml"/>
  <Override PartName="/ppt/slides/slide39.xml" ContentType="application/vnd.openxmlformats-officedocument.presentationml.slide+xml"/>
  <Override PartName="/ppt/slides/slide32.xml" ContentType="application/vnd.openxmlformats-officedocument.presentationml.slide+xml"/>
  <Override PartName="/ppt/slides/slide6.xml" ContentType="application/vnd.openxmlformats-officedocument.presentationml.slide+xml"/>
  <Override PartName="/ppt/slides/slide16.xml" ContentType="application/vnd.openxmlformats-officedocument.presentationml.slide+xml"/>
  <Override PartName="/ppt/slides/slide38.xml" ContentType="application/vnd.openxmlformats-officedocument.presentationml.slide+xml"/>
  <Override PartName="/ppt/slideLayouts/slideLayout12.xml" ContentType="application/vnd.openxmlformats-officedocument.presentationml.slideLayout+xml"/>
  <Override PartName="/ppt/slides/slide19.xml" ContentType="application/vnd.openxmlformats-officedocument.presentationml.slide+xml"/>
  <Override PartName="/ppt/slides/slide41.xml" ContentType="application/vnd.openxmlformats-officedocument.presentationml.slide+xml"/>
  <Override PartName="/ppt/slides/slide29.xml" ContentType="application/vnd.openxmlformats-officedocument.presentationml.slide+xml"/>
</Types>
</file>

<file path=_rels/.rels><?xml version="1.0" encoding="UTF-8" standalone="yes"?>
<Relationships xmlns="http://schemas.openxmlformats.org/package/2006/relationships"><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p:sldMasterIdLst>
    <p:sldMasterId id="2147483740" r:id="rId1"/>
  </p:sldMasterIdLst>
  <p:notesMasterIdLst>
    <p:notesMasterId r:id="rId43"/>
  </p:notesMasterIdLst>
  <p:sldIdLst>
    <p:sldId id="296" r:id="rId2"/>
    <p:sldId id="256" r:id="rId3"/>
    <p:sldId id="257" r:id="rId4"/>
    <p:sldId id="258" r:id="rId5"/>
    <p:sldId id="259" r:id="rId6"/>
    <p:sldId id="260" r:id="rId7"/>
    <p:sldId id="261" r:id="rId8"/>
    <p:sldId id="262" r:id="rId9"/>
    <p:sldId id="263" r:id="rId10"/>
    <p:sldId id="264" r:id="rId11"/>
    <p:sldId id="265" r:id="rId12"/>
    <p:sldId id="279" r:id="rId13"/>
    <p:sldId id="280" r:id="rId14"/>
    <p:sldId id="266" r:id="rId15"/>
    <p:sldId id="267" r:id="rId16"/>
    <p:sldId id="268" r:id="rId17"/>
    <p:sldId id="282" r:id="rId18"/>
    <p:sldId id="269" r:id="rId19"/>
    <p:sldId id="270" r:id="rId20"/>
    <p:sldId id="271" r:id="rId21"/>
    <p:sldId id="272" r:id="rId22"/>
    <p:sldId id="273" r:id="rId23"/>
    <p:sldId id="274" r:id="rId24"/>
    <p:sldId id="275" r:id="rId25"/>
    <p:sldId id="276" r:id="rId26"/>
    <p:sldId id="277" r:id="rId27"/>
    <p:sldId id="278" r:id="rId28"/>
    <p:sldId id="284" r:id="rId29"/>
    <p:sldId id="285" r:id="rId30"/>
    <p:sldId id="286" r:id="rId31"/>
    <p:sldId id="287" r:id="rId32"/>
    <p:sldId id="293" r:id="rId33"/>
    <p:sldId id="288" r:id="rId34"/>
    <p:sldId id="289" r:id="rId35"/>
    <p:sldId id="291" r:id="rId36"/>
    <p:sldId id="290" r:id="rId37"/>
    <p:sldId id="292" r:id="rId38"/>
    <p:sldId id="294" r:id="rId39"/>
    <p:sldId id="295" r:id="rId40"/>
    <p:sldId id="297" r:id="rId41"/>
    <p:sldId id="298" r:id="rId4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showPr showNarration="1">
    <p:present/>
    <p:sldAll/>
    <p:penClr>
      <a:prstClr val="red"/>
    </p:penClr>
    <p:extLst>
      <p:ext uri="{EC167BDD-8182-4AB7-AECC-EB403E3ABB37}">
        <p14:laserClr xmlns:p14="http://schemas.microsoft.com/office/powerpoint/2010/main" xmlns:p="http://schemas.openxmlformats.org/presentationml/2006/main" xmlns:r="http://schemas.openxmlformats.org/officeDocument/2006/relationships" xmlns:a="http://schemas.openxmlformats.org/drawingml/2006/main" xmlns="">
          <a:srgbClr val="FF0000"/>
        </p14:laserClr>
      </p:ext>
      <p:ext uri="{2FDB2607-1784-4EEB-B798-7EB5836EED8A}">
        <p14:showMediaCtrls xmlns:p14="http://schemas.microsoft.com/office/powerpoint/2010/main" xmlns:p="http://schemas.openxmlformats.org/presentationml/2006/main" xmlns:r="http://schemas.openxmlformats.org/officeDocument/2006/relationships" xmlns:a="http://schemas.openxmlformats.org/drawingml/2006/main" xmlns="" val="1"/>
      </p:ext>
    </p:extLst>
  </p:showPr>
  <p:extLst>
    <p:ext uri="{E76CE94A-603C-4142-B9EB-6D1370010A27}">
      <p14:discardImageEditData xmlns:p14="http://schemas.microsoft.com/office/powerpoint/2010/main" xmlns:p="http://schemas.openxmlformats.org/presentationml/2006/main" xmlns:r="http://schemas.openxmlformats.org/officeDocument/2006/relationships" xmlns:a="http://schemas.openxmlformats.org/drawingml/2006/main" xmlns="" val="0"/>
    </p:ext>
    <p:ext uri="{D31A062A-798A-4329-ABDD-BBA856620510}">
      <p14:defaultImageDpi xmlns:p14="http://schemas.microsoft.com/office/powerpoint/2010/main" xmlns:p="http://schemas.openxmlformats.org/presentationml/2006/main" xmlns:r="http://schemas.openxmlformats.org/officeDocument/2006/relationships" xmlns:a="http://schemas.openxmlformats.org/drawingml/2006/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snapVertSplitter="1" vertBarState="minimized">
    <p:restoredLeft sz="15620"/>
    <p:restoredTop sz="99769" autoAdjust="0"/>
  </p:normalViewPr>
  <p:slideViewPr>
    <p:cSldViewPr>
      <p:cViewPr>
        <p:scale>
          <a:sx n="76" d="100"/>
          <a:sy n="76" d="100"/>
        </p:scale>
        <p:origin x="-1936" y="-80"/>
      </p:cViewPr>
      <p:guideLst>
        <p:guide orient="horz" pos="2160"/>
        <p:guide pos="2880"/>
      </p:guideLst>
    </p:cSldViewPr>
  </p:slideViewPr>
  <p:notesTextViewPr>
    <p:cViewPr>
      <p:scale>
        <a:sx n="1" d="1"/>
        <a:sy n="1" d="1"/>
      </p:scale>
      <p:origin x="0" y="0"/>
    </p:cViewPr>
  </p:notesTextViewPr>
  <p:gridSpacing cx="78028800" cy="78028800"/>
</p:viewPr>
</file>

<file path=ppt/_rels/presentation.xml.rels><?xml version="1.0" encoding="UTF-8" standalone="yes"?>
<Relationships xmlns="http://schemas.openxmlformats.org/package/2006/relationships"><Relationship Id="rId46" Type="http://schemas.openxmlformats.org/officeDocument/2006/relationships/viewProps" Target="viewProps.xml"/><Relationship Id="rId35" Type="http://schemas.openxmlformats.org/officeDocument/2006/relationships/slide" Target="slides/slide34.xml"/><Relationship Id="rId31" Type="http://schemas.openxmlformats.org/officeDocument/2006/relationships/slide" Target="slides/slide30.xml"/><Relationship Id="rId34" Type="http://schemas.openxmlformats.org/officeDocument/2006/relationships/slide" Target="slides/slide33.xml"/><Relationship Id="rId39" Type="http://schemas.openxmlformats.org/officeDocument/2006/relationships/slide" Target="slides/slide38.xml"/><Relationship Id="rId40" Type="http://schemas.openxmlformats.org/officeDocument/2006/relationships/slide" Target="slides/slide39.xml"/><Relationship Id="rId7" Type="http://schemas.openxmlformats.org/officeDocument/2006/relationships/slide" Target="slides/slide6.xml"/><Relationship Id="rId36" Type="http://schemas.openxmlformats.org/officeDocument/2006/relationships/slide" Target="slides/slide35.xml"/><Relationship Id="rId43" Type="http://schemas.openxmlformats.org/officeDocument/2006/relationships/notesMaster" Target="notesMasters/notesMaster1.xml"/><Relationship Id="rId1" Type="http://schemas.openxmlformats.org/officeDocument/2006/relationships/slideMaster" Target="slideMasters/slideMaster1.xml"/><Relationship Id="rId24" Type="http://schemas.openxmlformats.org/officeDocument/2006/relationships/slide" Target="slides/slide23.xml"/><Relationship Id="rId25" Type="http://schemas.openxmlformats.org/officeDocument/2006/relationships/slide" Target="slides/slide24.xml"/><Relationship Id="rId47" Type="http://schemas.openxmlformats.org/officeDocument/2006/relationships/theme" Target="theme/theme1.xml"/><Relationship Id="rId48" Type="http://schemas.openxmlformats.org/officeDocument/2006/relationships/tableStyles" Target="tableStyles.xml"/><Relationship Id="rId8" Type="http://schemas.openxmlformats.org/officeDocument/2006/relationships/slide" Target="slides/slide7.xml"/><Relationship Id="rId13" Type="http://schemas.openxmlformats.org/officeDocument/2006/relationships/slide" Target="slides/slide12.xml"/><Relationship Id="rId10" Type="http://schemas.openxmlformats.org/officeDocument/2006/relationships/slide" Target="slides/slide9.xml"/><Relationship Id="rId32" Type="http://schemas.openxmlformats.org/officeDocument/2006/relationships/slide" Target="slides/slide31.xml"/><Relationship Id="rId37" Type="http://schemas.openxmlformats.org/officeDocument/2006/relationships/slide" Target="slides/slide36.xml"/><Relationship Id="rId12" Type="http://schemas.openxmlformats.org/officeDocument/2006/relationships/slide" Target="slides/slide11.xml"/><Relationship Id="rId17" Type="http://schemas.openxmlformats.org/officeDocument/2006/relationships/slide" Target="slides/slide16.xml"/><Relationship Id="rId9" Type="http://schemas.openxmlformats.org/officeDocument/2006/relationships/slide" Target="slides/slide8.xml"/><Relationship Id="rId18" Type="http://schemas.openxmlformats.org/officeDocument/2006/relationships/slide" Target="slides/slide17.xml"/><Relationship Id="rId3" Type="http://schemas.openxmlformats.org/officeDocument/2006/relationships/slide" Target="slides/slide2.xml"/><Relationship Id="rId27" Type="http://schemas.openxmlformats.org/officeDocument/2006/relationships/slide" Target="slides/slide26.xml"/><Relationship Id="rId14" Type="http://schemas.openxmlformats.org/officeDocument/2006/relationships/slide" Target="slides/slide13.xml"/><Relationship Id="rId23" Type="http://schemas.openxmlformats.org/officeDocument/2006/relationships/slide" Target="slides/slide22.xml"/><Relationship Id="rId4" Type="http://schemas.openxmlformats.org/officeDocument/2006/relationships/slide" Target="slides/slide3.xml"/><Relationship Id="rId28" Type="http://schemas.openxmlformats.org/officeDocument/2006/relationships/slide" Target="slides/slide27.xml"/><Relationship Id="rId45" Type="http://schemas.openxmlformats.org/officeDocument/2006/relationships/presProps" Target="presProps.xml"/><Relationship Id="rId26" Type="http://schemas.openxmlformats.org/officeDocument/2006/relationships/slide" Target="slides/slide25.xml"/><Relationship Id="rId30" Type="http://schemas.openxmlformats.org/officeDocument/2006/relationships/slide" Target="slides/slide29.xml"/><Relationship Id="rId11" Type="http://schemas.openxmlformats.org/officeDocument/2006/relationships/slide" Target="slides/slide10.xml"/><Relationship Id="rId42" Type="http://schemas.openxmlformats.org/officeDocument/2006/relationships/slide" Target="slides/slide41.xml"/><Relationship Id="rId29" Type="http://schemas.openxmlformats.org/officeDocument/2006/relationships/slide" Target="slides/slide28.xml"/><Relationship Id="rId6" Type="http://schemas.openxmlformats.org/officeDocument/2006/relationships/slide" Target="slides/slide5.xml"/><Relationship Id="rId16" Type="http://schemas.openxmlformats.org/officeDocument/2006/relationships/slide" Target="slides/slide15.xml"/><Relationship Id="rId33" Type="http://schemas.openxmlformats.org/officeDocument/2006/relationships/slide" Target="slides/slide32.xml"/><Relationship Id="rId44" Type="http://schemas.openxmlformats.org/officeDocument/2006/relationships/printerSettings" Target="printerSettings/printerSettings1.bin"/><Relationship Id="rId41" Type="http://schemas.openxmlformats.org/officeDocument/2006/relationships/slide" Target="slides/slide40.xml"/><Relationship Id="rId5" Type="http://schemas.openxmlformats.org/officeDocument/2006/relationships/slide" Target="slides/slide4.xml"/><Relationship Id="rId15" Type="http://schemas.openxmlformats.org/officeDocument/2006/relationships/slide" Target="slides/slide14.xml"/><Relationship Id="rId19" Type="http://schemas.openxmlformats.org/officeDocument/2006/relationships/slide" Target="slides/slide18.xml"/><Relationship Id="rId38" Type="http://schemas.openxmlformats.org/officeDocument/2006/relationships/slide" Target="slides/slide37.xml"/><Relationship Id="rId20" Type="http://schemas.openxmlformats.org/officeDocument/2006/relationships/slide" Target="slides/slide19.xml"/><Relationship Id="rId22" Type="http://schemas.openxmlformats.org/officeDocument/2006/relationships/slide" Target="slides/slide21.xml"/><Relationship Id="rId21" Type="http://schemas.openxmlformats.org/officeDocument/2006/relationships/slide" Target="slides/slide20.xml"/><Relationship Id="rId2"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9A70FE0-E6A9-4D54-8101-4F892F7BA904}" type="datetimeFigureOut">
              <a:rPr lang="en-US" smtClean="0"/>
              <a:pPr/>
              <a:t>5/7/13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E344CCC-D3ED-4305-A015-23A31134F9CD}" type="slidenum">
              <a:rPr lang="en-US" smtClean="0"/>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6010193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E344CCC-D3ED-4305-A015-23A31134F9CD}" type="slidenum">
              <a:rPr lang="en-US" smtClean="0"/>
              <a:pPr/>
              <a:t>3</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083832210"/>
      </p:ext>
    </p:extLst>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E344CCC-D3ED-4305-A015-23A31134F9CD}" type="slidenum">
              <a:rPr lang="en-US" smtClean="0"/>
              <a:pPr/>
              <a:t>13</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4" Type="http://schemas.openxmlformats.org/officeDocument/2006/relationships/image" Target="../media/image8.png"/><Relationship Id="rId1" Type="http://schemas.openxmlformats.org/officeDocument/2006/relationships/slideMaster" Target="../slideMasters/slideMaster1.xml"/><Relationship Id="rId2" Type="http://schemas.openxmlformats.org/officeDocument/2006/relationships/image" Target="../media/image6.jpeg"/><Relationship Id="rId3" Type="http://schemas.openxmlformats.org/officeDocument/2006/relationships/image" Target="../media/image7.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jpeg"/><Relationship Id="rId3" Type="http://schemas.openxmlformats.org/officeDocument/2006/relationships/image" Target="../media/image7.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jpeg"/><Relationship Id="rId3" Type="http://schemas.openxmlformats.org/officeDocument/2006/relationships/image" Target="../media/image9.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jpeg"/><Relationship Id="rId3" Type="http://schemas.openxmlformats.org/officeDocument/2006/relationships/image" Target="../media/image7.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6.jpeg"/><Relationship Id="rId3" Type="http://schemas.openxmlformats.org/officeDocument/2006/relationships/image" Target="../media/image9.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4" Type="http://schemas.openxmlformats.org/officeDocument/2006/relationships/image" Target="../media/image8.png"/><Relationship Id="rId1" Type="http://schemas.openxmlformats.org/officeDocument/2006/relationships/slideMaster" Target="../slideMasters/slideMaster1.xml"/><Relationship Id="rId2" Type="http://schemas.openxmlformats.org/officeDocument/2006/relationships/image" Target="../media/image6.jpeg"/><Relationship Id="rId3" Type="http://schemas.openxmlformats.org/officeDocument/2006/relationships/image" Target="../media/image7.png"/></Relationships>
</file>

<file path=ppt/slideLayouts/_rels/slideLayout4.xml.rels><?xml version="1.0" encoding="UTF-8" standalone="yes"?>
<Relationships xmlns="http://schemas.openxmlformats.org/package/2006/relationships"><Relationship Id="rId4" Type="http://schemas.openxmlformats.org/officeDocument/2006/relationships/image" Target="../media/image8.png"/><Relationship Id="rId1" Type="http://schemas.openxmlformats.org/officeDocument/2006/relationships/slideMaster" Target="../slideMasters/slideMaster1.xml"/><Relationship Id="rId2" Type="http://schemas.openxmlformats.org/officeDocument/2006/relationships/image" Target="../media/image6.jpeg"/><Relationship Id="rId3" Type="http://schemas.openxmlformats.org/officeDocument/2006/relationships/image" Target="../media/image9.pn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eg"/><Relationship Id="rId3" Type="http://schemas.openxmlformats.org/officeDocument/2006/relationships/image" Target="../media/image9.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eg"/><Relationship Id="rId3" Type="http://schemas.openxmlformats.org/officeDocument/2006/relationships/image" Target="../media/image9.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jpeg"/><Relationship Id="rId3" Type="http://schemas.openxmlformats.org/officeDocument/2006/relationships/image" Target="../media/image9.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jpeg"/><Relationship Id="rId3"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bg>
      <p:bgRef idx="1002">
        <a:schemeClr val="bg2"/>
      </p:bgRef>
    </p:bg>
    <p:spTree>
      <p:nvGrpSpPr>
        <p:cNvPr id="1" name=""/>
        <p:cNvGrpSpPr/>
        <p:nvPr/>
      </p:nvGrpSpPr>
      <p:grpSpPr>
        <a:xfrm>
          <a:off x="0" y="0"/>
          <a:ext cx="0" cy="0"/>
          <a:chOff x="0" y="0"/>
          <a:chExt cx="0" cy="0"/>
        </a:xfrm>
      </p:grpSpPr>
      <p:grpSp>
        <p:nvGrpSpPr>
          <p:cNvPr id="6" name="Group 15"/>
          <p:cNvGrpSpPr/>
          <p:nvPr/>
        </p:nvGrpSpPr>
        <p:grpSpPr>
          <a:xfrm>
            <a:off x="0" y="0"/>
            <a:ext cx="1581220" cy="6858000"/>
            <a:chOff x="134471" y="0"/>
            <a:chExt cx="1581220" cy="6858000"/>
          </a:xfrm>
        </p:grpSpPr>
        <p:pic>
          <p:nvPicPr>
            <p:cNvPr id="7" name="Picture 6" descr="Overlay-Blank.jpg"/>
            <p:cNvPicPr>
              <a:picLocks noChangeAspect="1"/>
            </p:cNvPicPr>
            <p:nvPr userDrawn="1"/>
          </p:nvPicPr>
          <p:blipFill>
            <a:blip r:embed="rId2"/>
            <a:srcRect l="1471" r="83676"/>
            <a:stretch>
              <a:fillRect/>
            </a:stretch>
          </p:blipFill>
          <p:spPr>
            <a:xfrm>
              <a:off x="134471" y="0"/>
              <a:ext cx="1358153" cy="6858000"/>
            </a:xfrm>
            <a:prstGeom prst="rect">
              <a:avLst/>
            </a:prstGeom>
          </p:spPr>
        </p:pic>
        <p:pic>
          <p:nvPicPr>
            <p:cNvPr id="9" name="Picture 8" descr="Overlay-VerticalBridge.jpg"/>
            <p:cNvPicPr>
              <a:picLocks noChangeAspect="1"/>
            </p:cNvPicPr>
            <p:nvPr userDrawn="1"/>
          </p:nvPicPr>
          <p:blipFill>
            <a:blip r:embed="rId3"/>
            <a:stretch>
              <a:fillRect/>
            </a:stretch>
          </p:blipFill>
          <p:spPr>
            <a:xfrm>
              <a:off x="1447800" y="0"/>
              <a:ext cx="267891" cy="6858000"/>
            </a:xfrm>
            <a:prstGeom prst="rect">
              <a:avLst/>
            </a:prstGeom>
          </p:spPr>
        </p:pic>
      </p:grpSp>
      <p:grpSp>
        <p:nvGrpSpPr>
          <p:cNvPr id="11" name="Group 16"/>
          <p:cNvGrpSpPr/>
          <p:nvPr/>
        </p:nvGrpSpPr>
        <p:grpSpPr>
          <a:xfrm>
            <a:off x="7546266" y="0"/>
            <a:ext cx="1597734" cy="6858000"/>
            <a:chOff x="7413812" y="0"/>
            <a:chExt cx="1597734" cy="6858000"/>
          </a:xfrm>
        </p:grpSpPr>
        <p:pic>
          <p:nvPicPr>
            <p:cNvPr id="8" name="Picture 7" descr="Overlay-Blank.jpg"/>
            <p:cNvPicPr>
              <a:picLocks noChangeAspect="1"/>
            </p:cNvPicPr>
            <p:nvPr userDrawn="1"/>
          </p:nvPicPr>
          <p:blipFill>
            <a:blip r:embed="rId2"/>
            <a:srcRect r="85125"/>
            <a:stretch>
              <a:fillRect/>
            </a:stretch>
          </p:blipFill>
          <p:spPr>
            <a:xfrm>
              <a:off x="7651376" y="0"/>
              <a:ext cx="1360170" cy="6858000"/>
            </a:xfrm>
            <a:prstGeom prst="rect">
              <a:avLst/>
            </a:prstGeom>
          </p:spPr>
        </p:pic>
        <p:pic>
          <p:nvPicPr>
            <p:cNvPr id="10" name="Picture 9" descr="Overlay-VerticalBridge.jpg"/>
            <p:cNvPicPr>
              <a:picLocks noChangeAspect="1"/>
            </p:cNvPicPr>
            <p:nvPr userDrawn="1"/>
          </p:nvPicPr>
          <p:blipFill>
            <a:blip r:embed="rId3"/>
            <a:stretch>
              <a:fillRect/>
            </a:stretch>
          </p:blipFill>
          <p:spPr>
            <a:xfrm flipH="1">
              <a:off x="7413812" y="0"/>
              <a:ext cx="267891" cy="6858000"/>
            </a:xfrm>
            <a:prstGeom prst="rect">
              <a:avLst/>
            </a:prstGeom>
          </p:spPr>
        </p:pic>
      </p:grpSp>
      <p:sp>
        <p:nvSpPr>
          <p:cNvPr id="2" name="Title 1"/>
          <p:cNvSpPr>
            <a:spLocks noGrp="1"/>
          </p:cNvSpPr>
          <p:nvPr>
            <p:ph type="ctrTitle"/>
          </p:nvPr>
        </p:nvSpPr>
        <p:spPr>
          <a:xfrm>
            <a:off x="1854200" y="3693645"/>
            <a:ext cx="5446713" cy="1470025"/>
          </a:xfrm>
        </p:spPr>
        <p:txBody>
          <a:bodyPr anchor="b" anchorCtr="0"/>
          <a:lstStyle>
            <a:lvl1pPr>
              <a:lnSpc>
                <a:spcPts val="6800"/>
              </a:lnSpc>
              <a:defRPr sz="6500">
                <a:latin typeface="+mj-lt"/>
              </a:defRPr>
            </a:lvl1pPr>
          </a:lstStyle>
          <a:p>
            <a:r>
              <a:rPr lang="en-US" smtClean="0"/>
              <a:t>Click to edit Master title style</a:t>
            </a:r>
            <a:endParaRPr/>
          </a:p>
        </p:txBody>
      </p:sp>
      <p:sp>
        <p:nvSpPr>
          <p:cNvPr id="3" name="Subtitle 2"/>
          <p:cNvSpPr>
            <a:spLocks noGrp="1"/>
          </p:cNvSpPr>
          <p:nvPr>
            <p:ph type="subTitle" idx="1"/>
          </p:nvPr>
        </p:nvSpPr>
        <p:spPr>
          <a:xfrm>
            <a:off x="1854200" y="5204011"/>
            <a:ext cx="5446713" cy="851647"/>
          </a:xfrm>
        </p:spPr>
        <p:txBody>
          <a:bodyPr>
            <a:normAutofit/>
          </a:bodyPr>
          <a:lstStyle>
            <a:lvl1pPr marL="0" indent="0" algn="ctr">
              <a:spcBef>
                <a:spcPts val="300"/>
              </a:spcBef>
              <a:buNone/>
              <a:defRPr sz="18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a:p>
        </p:txBody>
      </p:sp>
      <p:sp>
        <p:nvSpPr>
          <p:cNvPr id="4" name="Date Placeholder 3"/>
          <p:cNvSpPr>
            <a:spLocks noGrp="1"/>
          </p:cNvSpPr>
          <p:nvPr>
            <p:ph type="dt" sz="half" idx="10"/>
          </p:nvPr>
        </p:nvSpPr>
        <p:spPr>
          <a:xfrm>
            <a:off x="5257800" y="6356350"/>
            <a:ext cx="2133600" cy="365125"/>
          </a:xfrm>
        </p:spPr>
        <p:txBody>
          <a:bodyPr/>
          <a:lstStyle>
            <a:lvl1pPr>
              <a:defRPr>
                <a:solidFill>
                  <a:schemeClr val="tx2"/>
                </a:solidFill>
              </a:defRPr>
            </a:lvl1pPr>
          </a:lstStyle>
          <a:p>
            <a:fld id="{84D89FB5-C5EA-4FAF-BDB4-84FAEC2AED30}" type="datetimeFigureOut">
              <a:rPr lang="en-US" smtClean="0"/>
              <a:pPr/>
              <a:t>5/7/13</a:t>
            </a:fld>
            <a:endParaRPr lang="en-US"/>
          </a:p>
        </p:txBody>
      </p:sp>
      <p:sp>
        <p:nvSpPr>
          <p:cNvPr id="5" name="Footer Placeholder 4"/>
          <p:cNvSpPr>
            <a:spLocks noGrp="1"/>
          </p:cNvSpPr>
          <p:nvPr>
            <p:ph type="ftr" sz="quarter" idx="11"/>
          </p:nvPr>
        </p:nvSpPr>
        <p:spPr>
          <a:xfrm>
            <a:off x="1752600" y="6356350"/>
            <a:ext cx="2895600" cy="365125"/>
          </a:xfrm>
        </p:spPr>
        <p:txBody>
          <a:bodyPr/>
          <a:lstStyle>
            <a:lvl1pPr>
              <a:defRPr>
                <a:solidFill>
                  <a:schemeClr val="tx2"/>
                </a:solidFill>
              </a:defRPr>
            </a:lvl1pPr>
          </a:lstStyle>
          <a:p>
            <a:endParaRPr lang="en-US"/>
          </a:p>
        </p:txBody>
      </p:sp>
      <p:pic>
        <p:nvPicPr>
          <p:cNvPr id="15" name="Picture 14" descr="HR-Color.png"/>
          <p:cNvPicPr>
            <a:picLocks noChangeAspect="1"/>
          </p:cNvPicPr>
          <p:nvPr/>
        </p:nvPicPr>
        <p:blipFill>
          <a:blip r:embed="rId4"/>
          <a:stretch>
            <a:fillRect/>
          </a:stretch>
        </p:blipFill>
        <p:spPr>
          <a:xfrm>
            <a:off x="1554480" y="4841209"/>
            <a:ext cx="6035040" cy="340391"/>
          </a:xfrm>
          <a:prstGeom prst="rect">
            <a:avLst/>
          </a:prstGeom>
        </p:spPr>
      </p:pic>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pic>
        <p:nvPicPr>
          <p:cNvPr id="8" name="Picture 7" descr="Overlay-Blank.jpg"/>
          <p:cNvPicPr>
            <a:picLocks noChangeAspect="1"/>
          </p:cNvPicPr>
          <p:nvPr/>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a:xfrm>
            <a:off x="381000" y="609600"/>
            <a:ext cx="3612822" cy="1536192"/>
          </a:xfrm>
        </p:spPr>
        <p:txBody>
          <a:bodyPr vert="horz" lIns="91440" tIns="45720" rIns="91440" bIns="45720" rtlCol="0" anchor="b">
            <a:noAutofit/>
          </a:bodyPr>
          <a:lstStyle>
            <a:lvl1pPr algn="ctr" defTabSz="914400" rtl="0" eaLnBrk="1" latinLnBrk="0" hangingPunct="1">
              <a:lnSpc>
                <a:spcPct val="100000"/>
              </a:lnSpc>
              <a:spcBef>
                <a:spcPct val="0"/>
              </a:spcBef>
              <a:buNone/>
              <a:defRPr sz="3600" b="0" kern="1200">
                <a:solidFill>
                  <a:schemeClr val="tx2"/>
                </a:solidFill>
                <a:latin typeface="+mn-lt"/>
                <a:ea typeface="+mj-ea"/>
                <a:cs typeface="+mj-cs"/>
              </a:defRPr>
            </a:lvl1pPr>
          </a:lstStyle>
          <a:p>
            <a:r>
              <a:rPr lang="en-US" smtClean="0"/>
              <a:t>Click to edit Master title style</a:t>
            </a:r>
            <a:endParaRPr/>
          </a:p>
        </p:txBody>
      </p:sp>
      <p:sp>
        <p:nvSpPr>
          <p:cNvPr id="3" name="Picture Placeholder 2"/>
          <p:cNvSpPr>
            <a:spLocks noGrp="1"/>
          </p:cNvSpPr>
          <p:nvPr>
            <p:ph type="pic" idx="1"/>
          </p:nvPr>
        </p:nvSpPr>
        <p:spPr>
          <a:xfrm>
            <a:off x="4873625" y="381000"/>
            <a:ext cx="3813175" cy="5697538"/>
          </a:xfrm>
          <a:solidFill>
            <a:schemeClr val="bg1">
              <a:lumMod val="85000"/>
            </a:schemeClr>
          </a:solidFill>
          <a:ln w="101600">
            <a:solidFill>
              <a:schemeClr val="accent1">
                <a:lumMod val="40000"/>
                <a:lumOff val="60000"/>
                <a:alpha val="40000"/>
              </a:schemeClr>
            </a:solidFill>
            <a:miter lim="800000"/>
          </a:ln>
          <a:effectLst>
            <a:innerShdw blurRad="457200">
              <a:schemeClr val="accent1">
                <a:alpha val="80000"/>
              </a:schemeClr>
            </a:innerShdw>
            <a:softEdge rad="3175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4" name="Text Placeholder 3"/>
          <p:cNvSpPr>
            <a:spLocks noGrp="1"/>
          </p:cNvSpPr>
          <p:nvPr>
            <p:ph type="body" sz="half" idx="2"/>
          </p:nvPr>
        </p:nvSpPr>
        <p:spPr>
          <a:xfrm>
            <a:off x="379984" y="2209799"/>
            <a:ext cx="3613792" cy="3222625"/>
          </a:xfrm>
        </p:spPr>
        <p:txBody>
          <a:bodyPr vert="horz" lIns="91440" tIns="45720" rIns="91440" bIns="45720" rtlCol="0">
            <a:normAutofit/>
          </a:bodyPr>
          <a:lstStyle>
            <a:lvl1pPr marL="0" indent="0" algn="ctr">
              <a:buNone/>
              <a:defRPr sz="1800" b="0" kern="1200">
                <a:solidFill>
                  <a:schemeClr val="tx2"/>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ctr" defTabSz="914400" rtl="0" eaLnBrk="1" latinLnBrk="0" hangingPunct="1">
              <a:spcBef>
                <a:spcPts val="2400"/>
              </a:spcBef>
              <a:buClr>
                <a:schemeClr val="accent1">
                  <a:lumMod val="60000"/>
                  <a:lumOff val="40000"/>
                </a:schemeClr>
              </a:buClr>
              <a:buFont typeface="Candara" pitchFamily="34" charset="0"/>
              <a:buNone/>
            </a:pPr>
            <a:r>
              <a:rPr lang="en-US" smtClean="0"/>
              <a:t>Click to edit Master text styles</a:t>
            </a:r>
          </a:p>
        </p:txBody>
      </p:sp>
      <p:sp>
        <p:nvSpPr>
          <p:cNvPr id="5" name="Date Placeholder 4"/>
          <p:cNvSpPr>
            <a:spLocks noGrp="1"/>
          </p:cNvSpPr>
          <p:nvPr>
            <p:ph type="dt" sz="half" idx="10"/>
          </p:nvPr>
        </p:nvSpPr>
        <p:spPr/>
        <p:txBody>
          <a:bodyPr/>
          <a:lstStyle/>
          <a:p>
            <a:fld id="{84D89FB5-C5EA-4FAF-BDB4-84FAEC2AED30}" type="datetimeFigureOut">
              <a:rPr lang="en-US" smtClean="0"/>
              <a:pPr/>
              <a:t>5/7/13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83BBB54-D566-45B9-8F19-C98ECEBE6D64}"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Alt.">
    <p:spTree>
      <p:nvGrpSpPr>
        <p:cNvPr id="1" name=""/>
        <p:cNvGrpSpPr/>
        <p:nvPr/>
      </p:nvGrpSpPr>
      <p:grpSpPr>
        <a:xfrm>
          <a:off x="0" y="0"/>
          <a:ext cx="0" cy="0"/>
          <a:chOff x="0" y="0"/>
          <a:chExt cx="0" cy="0"/>
        </a:xfrm>
      </p:grpSpPr>
      <p:grpSp>
        <p:nvGrpSpPr>
          <p:cNvPr id="8" name="Group 8"/>
          <p:cNvGrpSpPr/>
          <p:nvPr/>
        </p:nvGrpSpPr>
        <p:grpSpPr>
          <a:xfrm>
            <a:off x="4267200" y="0"/>
            <a:ext cx="4876800" cy="6858000"/>
            <a:chOff x="4267200" y="0"/>
            <a:chExt cx="4876800" cy="6858000"/>
          </a:xfrm>
        </p:grpSpPr>
        <p:pic>
          <p:nvPicPr>
            <p:cNvPr id="10" name="Picture 9" descr="Overlay-Blank.jpg"/>
            <p:cNvPicPr>
              <a:picLocks noChangeAspect="1"/>
            </p:cNvPicPr>
            <p:nvPr userDrawn="1"/>
          </p:nvPicPr>
          <p:blipFill>
            <a:blip r:embed="rId2"/>
            <a:srcRect l="4302" r="46875"/>
            <a:stretch>
              <a:fillRect/>
            </a:stretch>
          </p:blipFill>
          <p:spPr>
            <a:xfrm>
              <a:off x="4495800" y="0"/>
              <a:ext cx="4648200" cy="6858000"/>
            </a:xfrm>
            <a:prstGeom prst="rect">
              <a:avLst/>
            </a:prstGeom>
          </p:spPr>
        </p:pic>
        <p:pic>
          <p:nvPicPr>
            <p:cNvPr id="11" name="Picture 10" descr="Overlay-VerticalBridge.jpg"/>
            <p:cNvPicPr>
              <a:picLocks noChangeAspect="1"/>
            </p:cNvPicPr>
            <p:nvPr userDrawn="1"/>
          </p:nvPicPr>
          <p:blipFill>
            <a:blip r:embed="rId3"/>
            <a:stretch>
              <a:fillRect/>
            </a:stretch>
          </p:blipFill>
          <p:spPr>
            <a:xfrm flipH="1">
              <a:off x="4267200" y="0"/>
              <a:ext cx="267891" cy="6858000"/>
            </a:xfrm>
            <a:prstGeom prst="rect">
              <a:avLst/>
            </a:prstGeom>
          </p:spPr>
        </p:pic>
      </p:grpSp>
      <p:sp>
        <p:nvSpPr>
          <p:cNvPr id="2" name="Title 1"/>
          <p:cNvSpPr>
            <a:spLocks noGrp="1"/>
          </p:cNvSpPr>
          <p:nvPr>
            <p:ph type="title"/>
          </p:nvPr>
        </p:nvSpPr>
        <p:spPr>
          <a:xfrm>
            <a:off x="381000" y="609600"/>
            <a:ext cx="3612822" cy="1536192"/>
          </a:xfrm>
        </p:spPr>
        <p:txBody>
          <a:bodyPr vert="horz" lIns="91440" tIns="45720" rIns="91440" bIns="45720" rtlCol="0" anchor="b">
            <a:noAutofit/>
          </a:bodyPr>
          <a:lstStyle>
            <a:lvl1pPr algn="ctr" defTabSz="914400" rtl="0" eaLnBrk="1" latinLnBrk="0" hangingPunct="1">
              <a:lnSpc>
                <a:spcPct val="100000"/>
              </a:lnSpc>
              <a:spcBef>
                <a:spcPct val="0"/>
              </a:spcBef>
              <a:buNone/>
              <a:defRPr sz="3600" b="0" kern="1200">
                <a:solidFill>
                  <a:schemeClr val="tx2"/>
                </a:solidFill>
                <a:latin typeface="+mn-lt"/>
                <a:ea typeface="+mj-ea"/>
                <a:cs typeface="+mj-cs"/>
              </a:defRPr>
            </a:lvl1pPr>
          </a:lstStyle>
          <a:p>
            <a:r>
              <a:rPr lang="en-US" smtClean="0"/>
              <a:t>Click to edit Master title style</a:t>
            </a:r>
            <a:endParaRPr/>
          </a:p>
        </p:txBody>
      </p:sp>
      <p:sp>
        <p:nvSpPr>
          <p:cNvPr id="3" name="Picture Placeholder 2"/>
          <p:cNvSpPr>
            <a:spLocks noGrp="1"/>
          </p:cNvSpPr>
          <p:nvPr>
            <p:ph type="pic" idx="1"/>
          </p:nvPr>
        </p:nvSpPr>
        <p:spPr>
          <a:xfrm>
            <a:off x="4873625" y="381000"/>
            <a:ext cx="3813175" cy="5697538"/>
          </a:xfrm>
          <a:solidFill>
            <a:schemeClr val="bg1">
              <a:lumMod val="85000"/>
            </a:schemeClr>
          </a:solidFill>
          <a:ln w="101600">
            <a:noFill/>
            <a:miter lim="800000"/>
          </a:ln>
          <a:effectLst>
            <a:innerShdw blurRad="457200">
              <a:schemeClr val="tx1">
                <a:lumMod val="50000"/>
                <a:lumOff val="50000"/>
                <a:alpha val="80000"/>
              </a:schemeClr>
            </a:innerShdw>
            <a:softEdge rad="12700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4" name="Text Placeholder 3"/>
          <p:cNvSpPr>
            <a:spLocks noGrp="1"/>
          </p:cNvSpPr>
          <p:nvPr>
            <p:ph type="body" sz="half" idx="2"/>
          </p:nvPr>
        </p:nvSpPr>
        <p:spPr>
          <a:xfrm>
            <a:off x="379984" y="2209799"/>
            <a:ext cx="3613792" cy="3222625"/>
          </a:xfrm>
        </p:spPr>
        <p:txBody>
          <a:bodyPr vert="horz" lIns="91440" tIns="45720" rIns="91440" bIns="45720" rtlCol="0">
            <a:normAutofit/>
          </a:bodyPr>
          <a:lstStyle>
            <a:lvl1pPr marL="0" indent="0" algn="ctr">
              <a:buNone/>
              <a:defRPr sz="1800" b="0" kern="1200">
                <a:solidFill>
                  <a:schemeClr val="tx2"/>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ctr" defTabSz="914400" rtl="0" eaLnBrk="1" latinLnBrk="0" hangingPunct="1">
              <a:spcBef>
                <a:spcPts val="2400"/>
              </a:spcBef>
              <a:buClr>
                <a:schemeClr val="accent1">
                  <a:lumMod val="60000"/>
                  <a:lumOff val="40000"/>
                </a:schemeClr>
              </a:buClr>
              <a:buFont typeface="Candara" pitchFamily="34" charset="0"/>
              <a:buNone/>
            </a:pPr>
            <a:r>
              <a:rPr lang="en-US" smtClean="0"/>
              <a:t>Click to edit Master text styles</a:t>
            </a:r>
          </a:p>
        </p:txBody>
      </p:sp>
      <p:sp>
        <p:nvSpPr>
          <p:cNvPr id="5" name="Date Placeholder 4"/>
          <p:cNvSpPr>
            <a:spLocks noGrp="1"/>
          </p:cNvSpPr>
          <p:nvPr>
            <p:ph type="dt" sz="half" idx="10"/>
          </p:nvPr>
        </p:nvSpPr>
        <p:spPr/>
        <p:txBody>
          <a:bodyPr/>
          <a:lstStyle/>
          <a:p>
            <a:fld id="{84D89FB5-C5EA-4FAF-BDB4-84FAEC2AED30}" type="datetimeFigureOut">
              <a:rPr lang="en-US" smtClean="0"/>
              <a:pPr/>
              <a:t>5/7/13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83BBB54-D566-45B9-8F19-C98ECEBE6D64}"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grpSp>
        <p:nvGrpSpPr>
          <p:cNvPr id="7" name="Group 6"/>
          <p:cNvGrpSpPr/>
          <p:nvPr/>
        </p:nvGrpSpPr>
        <p:grpSpPr>
          <a:xfrm>
            <a:off x="0" y="1372650"/>
            <a:ext cx="9144000" cy="5485350"/>
            <a:chOff x="0" y="1372650"/>
            <a:chExt cx="9144000" cy="5485350"/>
          </a:xfrm>
        </p:grpSpPr>
        <p:pic>
          <p:nvPicPr>
            <p:cNvPr id="8" name="Picture 7" descr="Overlay-Blank.jpg"/>
            <p:cNvPicPr>
              <a:picLocks noChangeAspect="1"/>
            </p:cNvPicPr>
            <p:nvPr userDrawn="1"/>
          </p:nvPicPr>
          <p:blipFill>
            <a:blip r:embed="rId2"/>
            <a:srcRect t="23333"/>
            <a:stretch>
              <a:fillRect/>
            </a:stretch>
          </p:blipFill>
          <p:spPr>
            <a:xfrm>
              <a:off x="0" y="1600200"/>
              <a:ext cx="9144000" cy="5257800"/>
            </a:xfrm>
            <a:prstGeom prst="rect">
              <a:avLst/>
            </a:prstGeom>
          </p:spPr>
        </p:pic>
        <p:pic>
          <p:nvPicPr>
            <p:cNvPr id="9" name="Picture 8" descr="Overlay-HorizontalBridge.jpg"/>
            <p:cNvPicPr>
              <a:picLocks noChangeAspect="1"/>
            </p:cNvPicPr>
            <p:nvPr userDrawn="1"/>
          </p:nvPicPr>
          <p:blipFill>
            <a:blip r:embed="rId3"/>
            <a:stretch>
              <a:fillRect/>
            </a:stretch>
          </p:blipFill>
          <p:spPr>
            <a:xfrm>
              <a:off x="0" y="1372650"/>
              <a:ext cx="9144000" cy="267891"/>
            </a:xfrm>
            <a:prstGeom prst="rect">
              <a:avLst/>
            </a:prstGeom>
          </p:spPr>
        </p:pic>
      </p:grpSp>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84D89FB5-C5EA-4FAF-BDB4-84FAEC2AED30}" type="datetimeFigureOut">
              <a:rPr lang="en-US" smtClean="0"/>
              <a:pPr/>
              <a:t>5/7/13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3BBB54-D566-45B9-8F19-C98ECEBE6D64}" type="slidenum">
              <a:rPr lang="en-US" smtClean="0"/>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grpSp>
        <p:nvGrpSpPr>
          <p:cNvPr id="7" name="Group 10"/>
          <p:cNvGrpSpPr/>
          <p:nvPr/>
        </p:nvGrpSpPr>
        <p:grpSpPr>
          <a:xfrm>
            <a:off x="0" y="0"/>
            <a:ext cx="7696200" cy="6858000"/>
            <a:chOff x="0" y="0"/>
            <a:chExt cx="7696200" cy="6858000"/>
          </a:xfrm>
        </p:grpSpPr>
        <p:pic>
          <p:nvPicPr>
            <p:cNvPr id="8" name="Picture 7" descr="Overlay-Blank.jpg"/>
            <p:cNvPicPr>
              <a:picLocks noChangeAspect="1"/>
            </p:cNvPicPr>
            <p:nvPr userDrawn="1"/>
          </p:nvPicPr>
          <p:blipFill>
            <a:blip r:embed="rId2"/>
            <a:srcRect l="1471" r="16862"/>
            <a:stretch>
              <a:fillRect/>
            </a:stretch>
          </p:blipFill>
          <p:spPr>
            <a:xfrm>
              <a:off x="0" y="0"/>
              <a:ext cx="7467600" cy="6858000"/>
            </a:xfrm>
            <a:prstGeom prst="rect">
              <a:avLst/>
            </a:prstGeom>
          </p:spPr>
        </p:pic>
        <p:pic>
          <p:nvPicPr>
            <p:cNvPr id="9" name="Picture 8" descr="Overlay-VerticalBridge.jpg"/>
            <p:cNvPicPr>
              <a:picLocks noChangeAspect="1"/>
            </p:cNvPicPr>
            <p:nvPr userDrawn="1"/>
          </p:nvPicPr>
          <p:blipFill>
            <a:blip r:embed="rId3"/>
            <a:stretch>
              <a:fillRect/>
            </a:stretch>
          </p:blipFill>
          <p:spPr>
            <a:xfrm>
              <a:off x="7428309" y="0"/>
              <a:ext cx="267891" cy="6858000"/>
            </a:xfrm>
            <a:prstGeom prst="rect">
              <a:avLst/>
            </a:prstGeom>
          </p:spPr>
        </p:pic>
      </p:grpSp>
      <p:sp>
        <p:nvSpPr>
          <p:cNvPr id="2" name="Vertical Title 1"/>
          <p:cNvSpPr>
            <a:spLocks noGrp="1"/>
          </p:cNvSpPr>
          <p:nvPr>
            <p:ph type="title" orient="vert"/>
          </p:nvPr>
        </p:nvSpPr>
        <p:spPr>
          <a:xfrm>
            <a:off x="7620000" y="381001"/>
            <a:ext cx="1447800" cy="5697538"/>
          </a:xfrm>
        </p:spPr>
        <p:txBody>
          <a:bodyPr vert="eaVert"/>
          <a:lstStyle/>
          <a:p>
            <a:r>
              <a:rPr lang="en-US" smtClean="0"/>
              <a:t>Click to edit Master title style</a:t>
            </a:r>
            <a:endParaRPr/>
          </a:p>
        </p:txBody>
      </p:sp>
      <p:sp>
        <p:nvSpPr>
          <p:cNvPr id="3" name="Vertical Text Placeholder 2"/>
          <p:cNvSpPr>
            <a:spLocks noGrp="1"/>
          </p:cNvSpPr>
          <p:nvPr>
            <p:ph type="body" orient="vert" idx="1"/>
          </p:nvPr>
        </p:nvSpPr>
        <p:spPr>
          <a:xfrm>
            <a:off x="381000" y="381001"/>
            <a:ext cx="6705600" cy="569753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84D89FB5-C5EA-4FAF-BDB4-84FAEC2AED30}" type="datetimeFigureOut">
              <a:rPr lang="en-US" smtClean="0"/>
              <a:pPr/>
              <a:t>5/7/13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3BBB54-D566-45B9-8F19-C98ECEBE6D64}"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grpSp>
        <p:nvGrpSpPr>
          <p:cNvPr id="7" name="Group 6"/>
          <p:cNvGrpSpPr/>
          <p:nvPr/>
        </p:nvGrpSpPr>
        <p:grpSpPr>
          <a:xfrm>
            <a:off x="0" y="1372650"/>
            <a:ext cx="9144000" cy="5485350"/>
            <a:chOff x="0" y="1372650"/>
            <a:chExt cx="9144000" cy="5485350"/>
          </a:xfrm>
        </p:grpSpPr>
        <p:pic>
          <p:nvPicPr>
            <p:cNvPr id="8" name="Picture 7" descr="Overlay-Blank.jpg"/>
            <p:cNvPicPr>
              <a:picLocks noChangeAspect="1"/>
            </p:cNvPicPr>
            <p:nvPr userDrawn="1"/>
          </p:nvPicPr>
          <p:blipFill>
            <a:blip r:embed="rId2"/>
            <a:srcRect t="23333"/>
            <a:stretch>
              <a:fillRect/>
            </a:stretch>
          </p:blipFill>
          <p:spPr>
            <a:xfrm>
              <a:off x="0" y="1600200"/>
              <a:ext cx="9144000" cy="5257800"/>
            </a:xfrm>
            <a:prstGeom prst="rect">
              <a:avLst/>
            </a:prstGeom>
          </p:spPr>
        </p:pic>
        <p:pic>
          <p:nvPicPr>
            <p:cNvPr id="9" name="Picture 8" descr="Overlay-HorizontalBridge.jpg"/>
            <p:cNvPicPr>
              <a:picLocks noChangeAspect="1"/>
            </p:cNvPicPr>
            <p:nvPr userDrawn="1"/>
          </p:nvPicPr>
          <p:blipFill>
            <a:blip r:embed="rId3"/>
            <a:stretch>
              <a:fillRect/>
            </a:stretch>
          </p:blipFill>
          <p:spPr>
            <a:xfrm>
              <a:off x="0" y="1372650"/>
              <a:ext cx="9144000" cy="267891"/>
            </a:xfrm>
            <a:prstGeom prst="rect">
              <a:avLst/>
            </a:prstGeom>
          </p:spPr>
        </p:pic>
      </p:grpSp>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84D89FB5-C5EA-4FAF-BDB4-84FAEC2AED30}" type="datetimeFigureOut">
              <a:rPr lang="en-US" smtClean="0"/>
              <a:pPr/>
              <a:t>5/7/13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3BBB54-D566-45B9-8F19-C98ECEBE6D64}"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name="Title Slide with Picture">
    <p:bg>
      <p:bgRef idx="1002">
        <a:schemeClr val="bg2"/>
      </p:bgRef>
    </p:bg>
    <p:spTree>
      <p:nvGrpSpPr>
        <p:cNvPr id="1" name=""/>
        <p:cNvGrpSpPr/>
        <p:nvPr/>
      </p:nvGrpSpPr>
      <p:grpSpPr>
        <a:xfrm>
          <a:off x="0" y="0"/>
          <a:ext cx="0" cy="0"/>
          <a:chOff x="0" y="0"/>
          <a:chExt cx="0" cy="0"/>
        </a:xfrm>
      </p:grpSpPr>
      <p:grpSp>
        <p:nvGrpSpPr>
          <p:cNvPr id="6" name="Group 15"/>
          <p:cNvGrpSpPr/>
          <p:nvPr/>
        </p:nvGrpSpPr>
        <p:grpSpPr>
          <a:xfrm>
            <a:off x="0" y="0"/>
            <a:ext cx="1581220" cy="6858000"/>
            <a:chOff x="134471" y="0"/>
            <a:chExt cx="1581220" cy="6858000"/>
          </a:xfrm>
        </p:grpSpPr>
        <p:pic>
          <p:nvPicPr>
            <p:cNvPr id="7" name="Picture 6" descr="Overlay-Blank.jpg"/>
            <p:cNvPicPr>
              <a:picLocks noChangeAspect="1"/>
            </p:cNvPicPr>
            <p:nvPr userDrawn="1"/>
          </p:nvPicPr>
          <p:blipFill>
            <a:blip r:embed="rId2"/>
            <a:srcRect l="1471" r="83676"/>
            <a:stretch>
              <a:fillRect/>
            </a:stretch>
          </p:blipFill>
          <p:spPr>
            <a:xfrm>
              <a:off x="134471" y="0"/>
              <a:ext cx="1358153" cy="6858000"/>
            </a:xfrm>
            <a:prstGeom prst="rect">
              <a:avLst/>
            </a:prstGeom>
          </p:spPr>
        </p:pic>
        <p:pic>
          <p:nvPicPr>
            <p:cNvPr id="9" name="Picture 8" descr="Overlay-VerticalBridge.jpg"/>
            <p:cNvPicPr>
              <a:picLocks noChangeAspect="1"/>
            </p:cNvPicPr>
            <p:nvPr userDrawn="1"/>
          </p:nvPicPr>
          <p:blipFill>
            <a:blip r:embed="rId3"/>
            <a:stretch>
              <a:fillRect/>
            </a:stretch>
          </p:blipFill>
          <p:spPr>
            <a:xfrm>
              <a:off x="1447800" y="0"/>
              <a:ext cx="267891" cy="6858000"/>
            </a:xfrm>
            <a:prstGeom prst="rect">
              <a:avLst/>
            </a:prstGeom>
          </p:spPr>
        </p:pic>
      </p:grpSp>
      <p:grpSp>
        <p:nvGrpSpPr>
          <p:cNvPr id="11" name="Group 16"/>
          <p:cNvGrpSpPr/>
          <p:nvPr/>
        </p:nvGrpSpPr>
        <p:grpSpPr>
          <a:xfrm>
            <a:off x="7546266" y="0"/>
            <a:ext cx="1597734" cy="6858000"/>
            <a:chOff x="7413812" y="0"/>
            <a:chExt cx="1597734" cy="6858000"/>
          </a:xfrm>
        </p:grpSpPr>
        <p:pic>
          <p:nvPicPr>
            <p:cNvPr id="8" name="Picture 7" descr="Overlay-Blank.jpg"/>
            <p:cNvPicPr>
              <a:picLocks noChangeAspect="1"/>
            </p:cNvPicPr>
            <p:nvPr userDrawn="1"/>
          </p:nvPicPr>
          <p:blipFill>
            <a:blip r:embed="rId2"/>
            <a:srcRect r="85125"/>
            <a:stretch>
              <a:fillRect/>
            </a:stretch>
          </p:blipFill>
          <p:spPr>
            <a:xfrm>
              <a:off x="7651376" y="0"/>
              <a:ext cx="1360170" cy="6858000"/>
            </a:xfrm>
            <a:prstGeom prst="rect">
              <a:avLst/>
            </a:prstGeom>
          </p:spPr>
        </p:pic>
        <p:pic>
          <p:nvPicPr>
            <p:cNvPr id="10" name="Picture 9" descr="Overlay-VerticalBridge.jpg"/>
            <p:cNvPicPr>
              <a:picLocks noChangeAspect="1"/>
            </p:cNvPicPr>
            <p:nvPr userDrawn="1"/>
          </p:nvPicPr>
          <p:blipFill>
            <a:blip r:embed="rId3"/>
            <a:stretch>
              <a:fillRect/>
            </a:stretch>
          </p:blipFill>
          <p:spPr>
            <a:xfrm flipH="1">
              <a:off x="7413812" y="0"/>
              <a:ext cx="267891" cy="6858000"/>
            </a:xfrm>
            <a:prstGeom prst="rect">
              <a:avLst/>
            </a:prstGeom>
          </p:spPr>
        </p:pic>
      </p:grpSp>
      <p:sp>
        <p:nvSpPr>
          <p:cNvPr id="2" name="Title 1"/>
          <p:cNvSpPr>
            <a:spLocks noGrp="1"/>
          </p:cNvSpPr>
          <p:nvPr>
            <p:ph type="ctrTitle"/>
          </p:nvPr>
        </p:nvSpPr>
        <p:spPr>
          <a:xfrm>
            <a:off x="1854200" y="3693645"/>
            <a:ext cx="5446713" cy="1470025"/>
          </a:xfrm>
        </p:spPr>
        <p:txBody>
          <a:bodyPr anchor="b" anchorCtr="0"/>
          <a:lstStyle>
            <a:lvl1pPr>
              <a:lnSpc>
                <a:spcPts val="6800"/>
              </a:lnSpc>
              <a:defRPr sz="6500">
                <a:latin typeface="+mj-lt"/>
              </a:defRPr>
            </a:lvl1pPr>
          </a:lstStyle>
          <a:p>
            <a:r>
              <a:rPr lang="en-US" smtClean="0"/>
              <a:t>Click to edit Master title style</a:t>
            </a:r>
            <a:endParaRPr/>
          </a:p>
        </p:txBody>
      </p:sp>
      <p:sp>
        <p:nvSpPr>
          <p:cNvPr id="3" name="Subtitle 2"/>
          <p:cNvSpPr>
            <a:spLocks noGrp="1"/>
          </p:cNvSpPr>
          <p:nvPr>
            <p:ph type="subTitle" idx="1"/>
          </p:nvPr>
        </p:nvSpPr>
        <p:spPr>
          <a:xfrm>
            <a:off x="1854200" y="5204011"/>
            <a:ext cx="5446713" cy="851647"/>
          </a:xfrm>
        </p:spPr>
        <p:txBody>
          <a:bodyPr>
            <a:normAutofit/>
          </a:bodyPr>
          <a:lstStyle>
            <a:lvl1pPr marL="0" indent="0" algn="ctr">
              <a:spcBef>
                <a:spcPts val="300"/>
              </a:spcBef>
              <a:buNone/>
              <a:defRPr sz="18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a:p>
        </p:txBody>
      </p:sp>
      <p:sp>
        <p:nvSpPr>
          <p:cNvPr id="4" name="Date Placeholder 3"/>
          <p:cNvSpPr>
            <a:spLocks noGrp="1"/>
          </p:cNvSpPr>
          <p:nvPr>
            <p:ph type="dt" sz="half" idx="10"/>
          </p:nvPr>
        </p:nvSpPr>
        <p:spPr>
          <a:xfrm>
            <a:off x="5257800" y="6356350"/>
            <a:ext cx="2133600" cy="365125"/>
          </a:xfrm>
        </p:spPr>
        <p:txBody>
          <a:bodyPr/>
          <a:lstStyle>
            <a:lvl1pPr>
              <a:defRPr>
                <a:solidFill>
                  <a:schemeClr val="tx2"/>
                </a:solidFill>
              </a:defRPr>
            </a:lvl1pPr>
          </a:lstStyle>
          <a:p>
            <a:fld id="{84D89FB5-C5EA-4FAF-BDB4-84FAEC2AED30}" type="datetimeFigureOut">
              <a:rPr lang="en-US" smtClean="0"/>
              <a:pPr/>
              <a:t>5/7/13</a:t>
            </a:fld>
            <a:endParaRPr lang="en-US"/>
          </a:p>
        </p:txBody>
      </p:sp>
      <p:sp>
        <p:nvSpPr>
          <p:cNvPr id="5" name="Footer Placeholder 4"/>
          <p:cNvSpPr>
            <a:spLocks noGrp="1"/>
          </p:cNvSpPr>
          <p:nvPr>
            <p:ph type="ftr" sz="quarter" idx="11"/>
          </p:nvPr>
        </p:nvSpPr>
        <p:spPr>
          <a:xfrm>
            <a:off x="1752600" y="6356350"/>
            <a:ext cx="2895600" cy="365125"/>
          </a:xfrm>
        </p:spPr>
        <p:txBody>
          <a:bodyPr/>
          <a:lstStyle>
            <a:lvl1pPr>
              <a:defRPr>
                <a:solidFill>
                  <a:schemeClr val="tx2"/>
                </a:solidFill>
              </a:defRPr>
            </a:lvl1pPr>
          </a:lstStyle>
          <a:p>
            <a:endParaRPr lang="en-US"/>
          </a:p>
        </p:txBody>
      </p:sp>
      <p:pic>
        <p:nvPicPr>
          <p:cNvPr id="15" name="Picture 14" descr="HR-Color.png"/>
          <p:cNvPicPr>
            <a:picLocks noChangeAspect="1"/>
          </p:cNvPicPr>
          <p:nvPr/>
        </p:nvPicPr>
        <p:blipFill>
          <a:blip r:embed="rId4"/>
          <a:stretch>
            <a:fillRect/>
          </a:stretch>
        </p:blipFill>
        <p:spPr>
          <a:xfrm>
            <a:off x="1554480" y="4841209"/>
            <a:ext cx="6035040" cy="340391"/>
          </a:xfrm>
          <a:prstGeom prst="rect">
            <a:avLst/>
          </a:prstGeom>
        </p:spPr>
      </p:pic>
      <p:sp>
        <p:nvSpPr>
          <p:cNvPr id="14" name="Picture Placeholder 13"/>
          <p:cNvSpPr>
            <a:spLocks noGrp="1"/>
          </p:cNvSpPr>
          <p:nvPr>
            <p:ph type="pic" sz="quarter" idx="12"/>
          </p:nvPr>
        </p:nvSpPr>
        <p:spPr>
          <a:xfrm>
            <a:off x="3307977" y="950260"/>
            <a:ext cx="2528046" cy="2528046"/>
          </a:xfrm>
          <a:prstGeom prst="ellipse">
            <a:avLst/>
          </a:prstGeom>
          <a:solidFill>
            <a:schemeClr val="bg1">
              <a:lumMod val="85000"/>
            </a:schemeClr>
          </a:solidFill>
          <a:ln w="101600">
            <a:noFill/>
            <a:miter lim="800000"/>
          </a:ln>
          <a:effectLst>
            <a:innerShdw blurRad="762000">
              <a:schemeClr val="accent1">
                <a:alpha val="80000"/>
              </a:schemeClr>
            </a:innerShdw>
            <a:softEdge rad="317500"/>
          </a:effectLst>
        </p:spPr>
        <p:txBody>
          <a:bodyPr vert="horz" lIns="91440" tIns="45720" rIns="91440" bIns="45720" rtlCol="0">
            <a:normAutofit/>
          </a:bodyPr>
          <a:lstStyle>
            <a:lvl1pPr marL="0" indent="0" algn="ctr" defTabSz="914400" rtl="0" eaLnBrk="1" latinLnBrk="0" hangingPunct="1">
              <a:spcBef>
                <a:spcPts val="2400"/>
              </a:spcBef>
              <a:buClr>
                <a:schemeClr val="accent1">
                  <a:lumMod val="60000"/>
                  <a:lumOff val="40000"/>
                </a:schemeClr>
              </a:buClr>
              <a:buFont typeface="Candara" pitchFamily="34" charset="0"/>
              <a:buNone/>
              <a:defRPr sz="2400" kern="1200">
                <a:solidFill>
                  <a:schemeClr val="tx2"/>
                </a:solidFill>
                <a:latin typeface="+mn-lt"/>
                <a:ea typeface="+mn-ea"/>
                <a:cs typeface="+mn-cs"/>
              </a:defRPr>
            </a:lvl1pPr>
          </a:lstStyle>
          <a:p>
            <a:r>
              <a:rPr lang="en-US" smtClean="0"/>
              <a:t>Click icon to add picture</a:t>
            </a:r>
            <a:endParaRPr/>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bg>
      <p:bgRef idx="1003">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854200" y="1851212"/>
            <a:ext cx="5446714" cy="1730375"/>
          </a:xfrm>
        </p:spPr>
        <p:txBody>
          <a:bodyPr anchor="b" anchorCtr="0"/>
          <a:lstStyle>
            <a:lvl1pPr algn="ctr">
              <a:lnSpc>
                <a:spcPts val="6800"/>
              </a:lnSpc>
              <a:defRPr sz="6500" b="0" cap="none" baseline="0">
                <a:latin typeface="+mj-lt"/>
              </a:defRPr>
            </a:lvl1pPr>
          </a:lstStyle>
          <a:p>
            <a:r>
              <a:rPr lang="en-US" smtClean="0"/>
              <a:t>Click to edit Master title style</a:t>
            </a:r>
            <a:endParaRPr/>
          </a:p>
        </p:txBody>
      </p:sp>
      <p:sp>
        <p:nvSpPr>
          <p:cNvPr id="3" name="Text Placeholder 2"/>
          <p:cNvSpPr>
            <a:spLocks noGrp="1"/>
          </p:cNvSpPr>
          <p:nvPr>
            <p:ph type="body" idx="1"/>
          </p:nvPr>
        </p:nvSpPr>
        <p:spPr>
          <a:xfrm>
            <a:off x="1854200" y="3576918"/>
            <a:ext cx="5446714" cy="829982"/>
          </a:xfrm>
        </p:spPr>
        <p:txBody>
          <a:bodyPr anchor="t" anchorCtr="0">
            <a:normAutofit/>
          </a:bodyPr>
          <a:lstStyle>
            <a:lvl1pPr marL="0" indent="0" algn="ctr">
              <a:spcBef>
                <a:spcPts val="300"/>
              </a:spcBef>
              <a:buNone/>
              <a:defRPr sz="18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4D89FB5-C5EA-4FAF-BDB4-84FAEC2AED30}" type="datetimeFigureOut">
              <a:rPr lang="en-US" smtClean="0"/>
              <a:pPr/>
              <a:t>5/7/13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3BBB54-D566-45B9-8F19-C98ECEBE6D64}" type="slidenum">
              <a:rPr lang="en-US" smtClean="0"/>
              <a:pPr/>
              <a:t>‹#›</a:t>
            </a:fld>
            <a:endParaRPr lang="en-US"/>
          </a:p>
        </p:txBody>
      </p:sp>
      <p:grpSp>
        <p:nvGrpSpPr>
          <p:cNvPr id="7" name="Group 9"/>
          <p:cNvGrpSpPr/>
          <p:nvPr/>
        </p:nvGrpSpPr>
        <p:grpSpPr>
          <a:xfrm>
            <a:off x="0" y="0"/>
            <a:ext cx="9144000" cy="1191256"/>
            <a:chOff x="0" y="0"/>
            <a:chExt cx="9144000" cy="1191256"/>
          </a:xfrm>
        </p:grpSpPr>
        <p:pic>
          <p:nvPicPr>
            <p:cNvPr id="8" name="Picture 7" descr="Overlay-Blank.jpg"/>
            <p:cNvPicPr>
              <a:picLocks noChangeAspect="1"/>
            </p:cNvPicPr>
            <p:nvPr userDrawn="1"/>
          </p:nvPicPr>
          <p:blipFill>
            <a:blip r:embed="rId2"/>
            <a:srcRect b="85555"/>
            <a:stretch>
              <a:fillRect/>
            </a:stretch>
          </p:blipFill>
          <p:spPr>
            <a:xfrm>
              <a:off x="0" y="0"/>
              <a:ext cx="9144000" cy="990600"/>
            </a:xfrm>
            <a:prstGeom prst="rect">
              <a:avLst/>
            </a:prstGeom>
          </p:spPr>
        </p:pic>
        <p:pic>
          <p:nvPicPr>
            <p:cNvPr id="9" name="Picture 8" descr="Overlay-HorizontalBridge.jpg"/>
            <p:cNvPicPr>
              <a:picLocks noChangeAspect="1"/>
            </p:cNvPicPr>
            <p:nvPr userDrawn="1"/>
          </p:nvPicPr>
          <p:blipFill>
            <a:blip r:embed="rId3"/>
            <a:stretch>
              <a:fillRect/>
            </a:stretch>
          </p:blipFill>
          <p:spPr>
            <a:xfrm flipV="1">
              <a:off x="0" y="923365"/>
              <a:ext cx="9144000" cy="267891"/>
            </a:xfrm>
            <a:prstGeom prst="rect">
              <a:avLst/>
            </a:prstGeom>
          </p:spPr>
        </p:pic>
      </p:grpSp>
      <p:grpSp>
        <p:nvGrpSpPr>
          <p:cNvPr id="10" name="Group 10"/>
          <p:cNvGrpSpPr/>
          <p:nvPr/>
        </p:nvGrpSpPr>
        <p:grpSpPr>
          <a:xfrm flipV="1">
            <a:off x="0" y="5666744"/>
            <a:ext cx="9144000" cy="1191256"/>
            <a:chOff x="0" y="0"/>
            <a:chExt cx="9144000" cy="1191256"/>
          </a:xfrm>
        </p:grpSpPr>
        <p:pic>
          <p:nvPicPr>
            <p:cNvPr id="12" name="Picture 11" descr="Overlay-Blank.jpg"/>
            <p:cNvPicPr>
              <a:picLocks noChangeAspect="1"/>
            </p:cNvPicPr>
            <p:nvPr userDrawn="1"/>
          </p:nvPicPr>
          <p:blipFill>
            <a:blip r:embed="rId2"/>
            <a:srcRect b="85555"/>
            <a:stretch>
              <a:fillRect/>
            </a:stretch>
          </p:blipFill>
          <p:spPr>
            <a:xfrm>
              <a:off x="0" y="0"/>
              <a:ext cx="9144000" cy="990600"/>
            </a:xfrm>
            <a:prstGeom prst="rect">
              <a:avLst/>
            </a:prstGeom>
          </p:spPr>
        </p:pic>
        <p:pic>
          <p:nvPicPr>
            <p:cNvPr id="13" name="Picture 12" descr="Overlay-HorizontalBridge.jpg"/>
            <p:cNvPicPr>
              <a:picLocks noChangeAspect="1"/>
            </p:cNvPicPr>
            <p:nvPr userDrawn="1"/>
          </p:nvPicPr>
          <p:blipFill>
            <a:blip r:embed="rId3"/>
            <a:stretch>
              <a:fillRect/>
            </a:stretch>
          </p:blipFill>
          <p:spPr>
            <a:xfrm flipV="1">
              <a:off x="0" y="923365"/>
              <a:ext cx="9144000" cy="267891"/>
            </a:xfrm>
            <a:prstGeom prst="rect">
              <a:avLst/>
            </a:prstGeom>
          </p:spPr>
        </p:pic>
      </p:grpSp>
      <p:pic>
        <p:nvPicPr>
          <p:cNvPr id="14" name="Picture 13" descr="HR-Color.png"/>
          <p:cNvPicPr>
            <a:picLocks noChangeAspect="1"/>
          </p:cNvPicPr>
          <p:nvPr/>
        </p:nvPicPr>
        <p:blipFill>
          <a:blip r:embed="rId4"/>
          <a:stretch>
            <a:fillRect/>
          </a:stretch>
        </p:blipFill>
        <p:spPr>
          <a:xfrm>
            <a:off x="1554480" y="3258805"/>
            <a:ext cx="6035040" cy="340391"/>
          </a:xfrm>
          <a:prstGeom prst="rect">
            <a:avLst/>
          </a:prstGeom>
        </p:spPr>
      </p:pic>
    </p:spTree>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grpSp>
        <p:nvGrpSpPr>
          <p:cNvPr id="8" name="Group 7"/>
          <p:cNvGrpSpPr/>
          <p:nvPr/>
        </p:nvGrpSpPr>
        <p:grpSpPr>
          <a:xfrm>
            <a:off x="0" y="1372650"/>
            <a:ext cx="9144000" cy="5485350"/>
            <a:chOff x="0" y="1372650"/>
            <a:chExt cx="9144000" cy="5485350"/>
          </a:xfrm>
        </p:grpSpPr>
        <p:pic>
          <p:nvPicPr>
            <p:cNvPr id="9" name="Picture 8" descr="Overlay-Blank.jpg"/>
            <p:cNvPicPr>
              <a:picLocks noChangeAspect="1"/>
            </p:cNvPicPr>
            <p:nvPr userDrawn="1"/>
          </p:nvPicPr>
          <p:blipFill>
            <a:blip r:embed="rId2"/>
            <a:srcRect t="23333"/>
            <a:stretch>
              <a:fillRect/>
            </a:stretch>
          </p:blipFill>
          <p:spPr>
            <a:xfrm>
              <a:off x="0" y="1600200"/>
              <a:ext cx="9144000" cy="5257800"/>
            </a:xfrm>
            <a:prstGeom prst="rect">
              <a:avLst/>
            </a:prstGeom>
          </p:spPr>
        </p:pic>
        <p:pic>
          <p:nvPicPr>
            <p:cNvPr id="10" name="Picture 9" descr="Overlay-HorizontalBridge.jpg"/>
            <p:cNvPicPr>
              <a:picLocks noChangeAspect="1"/>
            </p:cNvPicPr>
            <p:nvPr userDrawn="1"/>
          </p:nvPicPr>
          <p:blipFill>
            <a:blip r:embed="rId3"/>
            <a:stretch>
              <a:fillRect/>
            </a:stretch>
          </p:blipFill>
          <p:spPr>
            <a:xfrm>
              <a:off x="0" y="1372650"/>
              <a:ext cx="9144000" cy="267891"/>
            </a:xfrm>
            <a:prstGeom prst="rect">
              <a:avLst/>
            </a:prstGeom>
          </p:spPr>
        </p:pic>
      </p:grpSp>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792162" y="1774825"/>
            <a:ext cx="3566160" cy="4303713"/>
          </a:xfrm>
        </p:spPr>
        <p:txBody>
          <a:bodyPr>
            <a:normAutofit/>
          </a:bodyPr>
          <a:lstStyle>
            <a:lvl1pPr>
              <a:defRPr sz="24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Content Placeholder 3"/>
          <p:cNvSpPr>
            <a:spLocks noGrp="1"/>
          </p:cNvSpPr>
          <p:nvPr>
            <p:ph sz="half" idx="2"/>
          </p:nvPr>
        </p:nvSpPr>
        <p:spPr>
          <a:xfrm>
            <a:off x="4766534" y="1774825"/>
            <a:ext cx="3566160" cy="4303713"/>
          </a:xfrm>
        </p:spPr>
        <p:txBody>
          <a:bodyPr>
            <a:normAutofit/>
          </a:bodyPr>
          <a:lstStyle>
            <a:lvl1pPr>
              <a:defRPr sz="24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Date Placeholder 4"/>
          <p:cNvSpPr>
            <a:spLocks noGrp="1"/>
          </p:cNvSpPr>
          <p:nvPr>
            <p:ph type="dt" sz="half" idx="10"/>
          </p:nvPr>
        </p:nvSpPr>
        <p:spPr/>
        <p:txBody>
          <a:bodyPr/>
          <a:lstStyle/>
          <a:p>
            <a:fld id="{84D89FB5-C5EA-4FAF-BDB4-84FAEC2AED30}" type="datetimeFigureOut">
              <a:rPr lang="en-US" smtClean="0"/>
              <a:pPr/>
              <a:t>5/7/13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83BBB54-D566-45B9-8F19-C98ECEBE6D64}"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grpSp>
        <p:nvGrpSpPr>
          <p:cNvPr id="10" name="Group 9"/>
          <p:cNvGrpSpPr/>
          <p:nvPr/>
        </p:nvGrpSpPr>
        <p:grpSpPr>
          <a:xfrm>
            <a:off x="0" y="1372650"/>
            <a:ext cx="9144000" cy="5485350"/>
            <a:chOff x="0" y="1372650"/>
            <a:chExt cx="9144000" cy="5485350"/>
          </a:xfrm>
        </p:grpSpPr>
        <p:pic>
          <p:nvPicPr>
            <p:cNvPr id="11" name="Picture 10" descr="Overlay-Blank.jpg"/>
            <p:cNvPicPr>
              <a:picLocks noChangeAspect="1"/>
            </p:cNvPicPr>
            <p:nvPr userDrawn="1"/>
          </p:nvPicPr>
          <p:blipFill>
            <a:blip r:embed="rId2"/>
            <a:srcRect t="23333"/>
            <a:stretch>
              <a:fillRect/>
            </a:stretch>
          </p:blipFill>
          <p:spPr>
            <a:xfrm>
              <a:off x="0" y="1600200"/>
              <a:ext cx="9144000" cy="5257800"/>
            </a:xfrm>
            <a:prstGeom prst="rect">
              <a:avLst/>
            </a:prstGeom>
          </p:spPr>
        </p:pic>
        <p:pic>
          <p:nvPicPr>
            <p:cNvPr id="12" name="Picture 11" descr="Overlay-HorizontalBridge.jpg"/>
            <p:cNvPicPr>
              <a:picLocks noChangeAspect="1"/>
            </p:cNvPicPr>
            <p:nvPr userDrawn="1"/>
          </p:nvPicPr>
          <p:blipFill>
            <a:blip r:embed="rId3"/>
            <a:stretch>
              <a:fillRect/>
            </a:stretch>
          </p:blipFill>
          <p:spPr>
            <a:xfrm>
              <a:off x="0" y="1372650"/>
              <a:ext cx="9144000" cy="267891"/>
            </a:xfrm>
            <a:prstGeom prst="rect">
              <a:avLst/>
            </a:prstGeom>
          </p:spPr>
        </p:pic>
      </p:grpSp>
      <p:sp>
        <p:nvSpPr>
          <p:cNvPr id="2" name="Title 1"/>
          <p:cNvSpPr>
            <a:spLocks noGrp="1"/>
          </p:cNvSpPr>
          <p:nvPr>
            <p:ph type="title"/>
          </p:nvPr>
        </p:nvSpPr>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777240" y="1879320"/>
            <a:ext cx="3566160" cy="639762"/>
          </a:xfrm>
        </p:spPr>
        <p:txBody>
          <a:bodyPr anchor="b" anchorCtr="0">
            <a:noAutofit/>
          </a:bodyPr>
          <a:lstStyle>
            <a:lvl1pPr marL="0" indent="0" algn="ctr">
              <a:spcBef>
                <a:spcPts val="0"/>
              </a:spcBef>
              <a:buNone/>
              <a:defRPr sz="2800" b="0">
                <a:solidFill>
                  <a:schemeClr val="tx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777240" y="2590799"/>
            <a:ext cx="3566160" cy="3487739"/>
          </a:xfrm>
        </p:spPr>
        <p:txBody>
          <a:bodyPr>
            <a:normAutofit/>
          </a:bodyPr>
          <a:lstStyle>
            <a:lvl1pPr>
              <a:defRPr sz="2200"/>
            </a:lvl1pPr>
            <a:lvl2pPr>
              <a:defRPr sz="20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Text Placeholder 4"/>
          <p:cNvSpPr>
            <a:spLocks noGrp="1"/>
          </p:cNvSpPr>
          <p:nvPr>
            <p:ph type="body" sz="quarter" idx="3"/>
          </p:nvPr>
        </p:nvSpPr>
        <p:spPr>
          <a:xfrm>
            <a:off x="4766048" y="1879320"/>
            <a:ext cx="3566160" cy="639762"/>
          </a:xfrm>
        </p:spPr>
        <p:txBody>
          <a:bodyPr anchor="b" anchorCtr="0">
            <a:noAutofit/>
          </a:bodyPr>
          <a:lstStyle>
            <a:lvl1pPr marL="0" indent="0" algn="ctr">
              <a:spcBef>
                <a:spcPts val="0"/>
              </a:spcBef>
              <a:buNone/>
              <a:defRPr sz="2800" b="0">
                <a:solidFill>
                  <a:schemeClr val="tx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66048" y="2590799"/>
            <a:ext cx="3566160" cy="3487739"/>
          </a:xfrm>
        </p:spPr>
        <p:txBody>
          <a:bodyPr>
            <a:normAutofit/>
          </a:bodyPr>
          <a:lstStyle>
            <a:lvl1pPr>
              <a:defRPr sz="2200"/>
            </a:lvl1pPr>
            <a:lvl2pPr>
              <a:defRPr sz="20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7" name="Date Placeholder 6"/>
          <p:cNvSpPr>
            <a:spLocks noGrp="1"/>
          </p:cNvSpPr>
          <p:nvPr>
            <p:ph type="dt" sz="half" idx="10"/>
          </p:nvPr>
        </p:nvSpPr>
        <p:spPr/>
        <p:txBody>
          <a:bodyPr/>
          <a:lstStyle/>
          <a:p>
            <a:fld id="{84D89FB5-C5EA-4FAF-BDB4-84FAEC2AED30}" type="datetimeFigureOut">
              <a:rPr lang="en-US" smtClean="0"/>
              <a:pPr/>
              <a:t>5/7/13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83BBB54-D566-45B9-8F19-C98ECEBE6D64}" type="slidenum">
              <a:rPr lang="en-US" smtClean="0"/>
              <a:pPr/>
              <a:t>‹#›</a:t>
            </a:fld>
            <a:endParaRPr lang="en-US"/>
          </a:p>
        </p:txBody>
      </p:sp>
      <p:pic>
        <p:nvPicPr>
          <p:cNvPr id="14" name="Picture 13" descr="Overlay-HorizontalBridge.jpg"/>
          <p:cNvPicPr>
            <a:picLocks noChangeAspect="1"/>
          </p:cNvPicPr>
          <p:nvPr/>
        </p:nvPicPr>
        <p:blipFill>
          <a:blip r:embed="rId3"/>
          <a:srcRect t="23425" r="61031" b="39764"/>
          <a:stretch>
            <a:fillRect/>
          </a:stretch>
        </p:blipFill>
        <p:spPr>
          <a:xfrm>
            <a:off x="4766048" y="2460812"/>
            <a:ext cx="3563348" cy="98613"/>
          </a:xfrm>
          <a:prstGeom prst="rect">
            <a:avLst/>
          </a:prstGeom>
          <a:solidFill>
            <a:schemeClr val="bg2">
              <a:lumMod val="40000"/>
              <a:lumOff val="60000"/>
            </a:schemeClr>
          </a:solidFill>
        </p:spPr>
      </p:pic>
      <p:pic>
        <p:nvPicPr>
          <p:cNvPr id="15" name="Picture 14" descr="Overlay-HorizontalBridge.jpg"/>
          <p:cNvPicPr>
            <a:picLocks noChangeAspect="1"/>
          </p:cNvPicPr>
          <p:nvPr/>
        </p:nvPicPr>
        <p:blipFill>
          <a:blip r:embed="rId3"/>
          <a:srcRect t="23425" r="61031" b="39764"/>
          <a:stretch>
            <a:fillRect/>
          </a:stretch>
        </p:blipFill>
        <p:spPr>
          <a:xfrm>
            <a:off x="780052" y="2460812"/>
            <a:ext cx="3563348" cy="98613"/>
          </a:xfrm>
          <a:prstGeom prst="rect">
            <a:avLst/>
          </a:prstGeom>
          <a:solidFill>
            <a:schemeClr val="bg2">
              <a:lumMod val="40000"/>
              <a:lumOff val="60000"/>
            </a:schemeClr>
          </a:solidFill>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grpSp>
        <p:nvGrpSpPr>
          <p:cNvPr id="6" name="Group 5"/>
          <p:cNvGrpSpPr/>
          <p:nvPr/>
        </p:nvGrpSpPr>
        <p:grpSpPr>
          <a:xfrm>
            <a:off x="0" y="1372650"/>
            <a:ext cx="9144000" cy="5485350"/>
            <a:chOff x="0" y="1372650"/>
            <a:chExt cx="9144000" cy="5485350"/>
          </a:xfrm>
        </p:grpSpPr>
        <p:pic>
          <p:nvPicPr>
            <p:cNvPr id="7" name="Picture 6" descr="Overlay-Blank.jpg"/>
            <p:cNvPicPr>
              <a:picLocks noChangeAspect="1"/>
            </p:cNvPicPr>
            <p:nvPr userDrawn="1"/>
          </p:nvPicPr>
          <p:blipFill>
            <a:blip r:embed="rId2"/>
            <a:srcRect t="23333"/>
            <a:stretch>
              <a:fillRect/>
            </a:stretch>
          </p:blipFill>
          <p:spPr>
            <a:xfrm>
              <a:off x="0" y="1600200"/>
              <a:ext cx="9144000" cy="5257800"/>
            </a:xfrm>
            <a:prstGeom prst="rect">
              <a:avLst/>
            </a:prstGeom>
          </p:spPr>
        </p:pic>
        <p:pic>
          <p:nvPicPr>
            <p:cNvPr id="8" name="Picture 7" descr="Overlay-HorizontalBridge.jpg"/>
            <p:cNvPicPr>
              <a:picLocks noChangeAspect="1"/>
            </p:cNvPicPr>
            <p:nvPr userDrawn="1"/>
          </p:nvPicPr>
          <p:blipFill>
            <a:blip r:embed="rId3"/>
            <a:stretch>
              <a:fillRect/>
            </a:stretch>
          </p:blipFill>
          <p:spPr>
            <a:xfrm>
              <a:off x="0" y="1372650"/>
              <a:ext cx="9144000" cy="267891"/>
            </a:xfrm>
            <a:prstGeom prst="rect">
              <a:avLst/>
            </a:prstGeom>
          </p:spPr>
        </p:pic>
      </p:grpSp>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84D89FB5-C5EA-4FAF-BDB4-84FAEC2AED30}" type="datetimeFigureOut">
              <a:rPr lang="en-US" smtClean="0"/>
              <a:pPr/>
              <a:t>5/7/13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83BBB54-D566-45B9-8F19-C98ECEBE6D64}"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pic>
        <p:nvPicPr>
          <p:cNvPr id="5" name="Picture 4" descr="Overlay-Blank.jpg"/>
          <p:cNvPicPr>
            <a:picLocks noChangeAspect="1"/>
          </p:cNvPicPr>
          <p:nvPr/>
        </p:nvPicPr>
        <p:blipFill>
          <a:blip r:embed="rId2"/>
          <a:stretch>
            <a:fillRect/>
          </a:stretch>
        </p:blipFill>
        <p:spPr>
          <a:xfrm>
            <a:off x="0" y="0"/>
            <a:ext cx="9144000" cy="6858000"/>
          </a:xfrm>
          <a:prstGeom prst="rect">
            <a:avLst/>
          </a:prstGeom>
        </p:spPr>
      </p:pic>
      <p:sp>
        <p:nvSpPr>
          <p:cNvPr id="2" name="Date Placeholder 1"/>
          <p:cNvSpPr>
            <a:spLocks noGrp="1"/>
          </p:cNvSpPr>
          <p:nvPr>
            <p:ph type="dt" sz="half" idx="10"/>
          </p:nvPr>
        </p:nvSpPr>
        <p:spPr/>
        <p:txBody>
          <a:bodyPr/>
          <a:lstStyle/>
          <a:p>
            <a:fld id="{84D89FB5-C5EA-4FAF-BDB4-84FAEC2AED30}" type="datetimeFigureOut">
              <a:rPr lang="en-US" smtClean="0"/>
              <a:pPr/>
              <a:t>5/7/13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83BBB54-D566-45B9-8F19-C98ECEBE6D64}"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grpSp>
        <p:nvGrpSpPr>
          <p:cNvPr id="8" name="Group 11"/>
          <p:cNvGrpSpPr/>
          <p:nvPr/>
        </p:nvGrpSpPr>
        <p:grpSpPr>
          <a:xfrm>
            <a:off x="4267200" y="0"/>
            <a:ext cx="4876800" cy="6858000"/>
            <a:chOff x="4267200" y="0"/>
            <a:chExt cx="4876800" cy="6858000"/>
          </a:xfrm>
        </p:grpSpPr>
        <p:pic>
          <p:nvPicPr>
            <p:cNvPr id="9" name="Picture 8" descr="Overlay-Blank.jpg"/>
            <p:cNvPicPr>
              <a:picLocks noChangeAspect="1"/>
            </p:cNvPicPr>
            <p:nvPr userDrawn="1"/>
          </p:nvPicPr>
          <p:blipFill>
            <a:blip r:embed="rId2"/>
            <a:srcRect l="4302" r="46875"/>
            <a:stretch>
              <a:fillRect/>
            </a:stretch>
          </p:blipFill>
          <p:spPr>
            <a:xfrm>
              <a:off x="4495800" y="0"/>
              <a:ext cx="4648200" cy="6858000"/>
            </a:xfrm>
            <a:prstGeom prst="rect">
              <a:avLst/>
            </a:prstGeom>
          </p:spPr>
        </p:pic>
        <p:pic>
          <p:nvPicPr>
            <p:cNvPr id="10" name="Picture 9" descr="Overlay-VerticalBridge.jpg"/>
            <p:cNvPicPr>
              <a:picLocks noChangeAspect="1"/>
            </p:cNvPicPr>
            <p:nvPr userDrawn="1"/>
          </p:nvPicPr>
          <p:blipFill>
            <a:blip r:embed="rId3"/>
            <a:stretch>
              <a:fillRect/>
            </a:stretch>
          </p:blipFill>
          <p:spPr>
            <a:xfrm flipH="1">
              <a:off x="4267200" y="0"/>
              <a:ext cx="267891" cy="6858000"/>
            </a:xfrm>
            <a:prstGeom prst="rect">
              <a:avLst/>
            </a:prstGeom>
          </p:spPr>
        </p:pic>
      </p:grpSp>
      <p:sp>
        <p:nvSpPr>
          <p:cNvPr id="2" name="Title 1"/>
          <p:cNvSpPr>
            <a:spLocks noGrp="1"/>
          </p:cNvSpPr>
          <p:nvPr>
            <p:ph type="title"/>
          </p:nvPr>
        </p:nvSpPr>
        <p:spPr>
          <a:xfrm>
            <a:off x="381000" y="609600"/>
            <a:ext cx="3612776" cy="1537447"/>
          </a:xfrm>
        </p:spPr>
        <p:txBody>
          <a:bodyPr anchor="b"/>
          <a:lstStyle>
            <a:lvl1pPr algn="ctr">
              <a:lnSpc>
                <a:spcPct val="100000"/>
              </a:lnSpc>
              <a:defRPr sz="3600" b="0"/>
            </a:lvl1pPr>
          </a:lstStyle>
          <a:p>
            <a:r>
              <a:rPr lang="en-US" smtClean="0"/>
              <a:t>Click to edit Master title style</a:t>
            </a:r>
            <a:endParaRPr/>
          </a:p>
        </p:txBody>
      </p:sp>
      <p:sp>
        <p:nvSpPr>
          <p:cNvPr id="3" name="Content Placeholder 2"/>
          <p:cNvSpPr>
            <a:spLocks noGrp="1"/>
          </p:cNvSpPr>
          <p:nvPr>
            <p:ph idx="1"/>
          </p:nvPr>
        </p:nvSpPr>
        <p:spPr>
          <a:xfrm>
            <a:off x="4885859" y="381001"/>
            <a:ext cx="3813174" cy="5697537"/>
          </a:xfrm>
        </p:spPr>
        <p:txBody>
          <a:bodyPr>
            <a:normAutofit/>
          </a:bodyPr>
          <a:lstStyle>
            <a:lvl1pPr>
              <a:defRPr sz="2400" b="0"/>
            </a:lvl1pPr>
            <a:lvl2pPr>
              <a:defRPr sz="2200" b="0"/>
            </a:lvl2pPr>
            <a:lvl3pPr>
              <a:defRPr sz="2000" b="0"/>
            </a:lvl3pPr>
            <a:lvl4pPr>
              <a:defRPr sz="1800" b="0"/>
            </a:lvl4pPr>
            <a:lvl5pPr>
              <a:defRPr sz="1800" b="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Text Placeholder 3"/>
          <p:cNvSpPr>
            <a:spLocks noGrp="1"/>
          </p:cNvSpPr>
          <p:nvPr>
            <p:ph type="body" sz="half" idx="2"/>
          </p:nvPr>
        </p:nvSpPr>
        <p:spPr>
          <a:xfrm>
            <a:off x="381000" y="2209801"/>
            <a:ext cx="3612776" cy="3200400"/>
          </a:xfrm>
        </p:spPr>
        <p:txBody>
          <a:bodyPr>
            <a:normAutofit/>
          </a:bodyPr>
          <a:lstStyle>
            <a:lvl1pPr marL="0" indent="0" algn="ctr">
              <a:buNone/>
              <a:defRPr sz="1800" b="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4D89FB5-C5EA-4FAF-BDB4-84FAEC2AED30}" type="datetimeFigureOut">
              <a:rPr lang="en-US" smtClean="0"/>
              <a:pPr/>
              <a:t>5/7/13</a:t>
            </a:fld>
            <a:endParaRPr lang="en-US"/>
          </a:p>
        </p:txBody>
      </p:sp>
      <p:sp>
        <p:nvSpPr>
          <p:cNvPr id="6" name="Footer Placeholder 5"/>
          <p:cNvSpPr>
            <a:spLocks noGrp="1"/>
          </p:cNvSpPr>
          <p:nvPr>
            <p:ph type="ftr" sz="quarter" idx="11"/>
          </p:nvPr>
        </p:nvSpPr>
        <p:spPr/>
        <p:txBody>
          <a:bodyPr/>
          <a:lstStyle>
            <a:lvl1pPr>
              <a:defRPr>
                <a:solidFill>
                  <a:schemeClr val="tx2"/>
                </a:solidFill>
              </a:defRPr>
            </a:lvl1pPr>
          </a:lstStyle>
          <a:p>
            <a:endParaRPr lang="en-US"/>
          </a:p>
        </p:txBody>
      </p:sp>
      <p:sp>
        <p:nvSpPr>
          <p:cNvPr id="7" name="Slide Number Placeholder 6"/>
          <p:cNvSpPr>
            <a:spLocks noGrp="1"/>
          </p:cNvSpPr>
          <p:nvPr>
            <p:ph type="sldNum" sz="quarter" idx="12"/>
          </p:nvPr>
        </p:nvSpPr>
        <p:spPr>
          <a:xfrm>
            <a:off x="4267200" y="6356350"/>
            <a:ext cx="609600" cy="365125"/>
          </a:xfrm>
        </p:spPr>
        <p:txBody>
          <a:bodyPr/>
          <a:lstStyle>
            <a:lvl1pPr algn="ctr">
              <a:defRPr>
                <a:solidFill>
                  <a:schemeClr val="tx2">
                    <a:lumMod val="40000"/>
                    <a:lumOff val="60000"/>
                  </a:schemeClr>
                </a:solidFill>
              </a:defRPr>
            </a:lvl1pPr>
          </a:lstStyle>
          <a:p>
            <a:fld id="{69E29E33-B620-47F9-BB04-8846C2A5AFCC}" type="slidenum">
              <a:rPr kumimoji="0" lang="en-US" smtClean="0"/>
              <a:pPr/>
              <a:t>‹#›</a:t>
            </a:fld>
            <a:endParaRPr kumimoji="0" lang="en-US"/>
          </a:p>
        </p:txBody>
      </p:sp>
    </p:spTree>
  </p:cSld>
  <p:clrMapOvr>
    <a:masterClrMapping/>
  </p:clrMapOvr>
</p:sldLayout>
</file>

<file path=ppt/slideMasters/_rels/slideMaster1.xml.rels><?xml version="1.0" encoding="UTF-8" standalone="yes"?>
<Relationships xmlns="http://schemas.openxmlformats.org/package/2006/relationships"><Relationship Id="rId14" Type="http://schemas.openxmlformats.org/officeDocument/2006/relationships/theme" Target="../theme/theme1.xml"/><Relationship Id="rId4" Type="http://schemas.openxmlformats.org/officeDocument/2006/relationships/slideLayout" Target="../slideLayouts/slideLayout4.xml"/><Relationship Id="rId7" Type="http://schemas.openxmlformats.org/officeDocument/2006/relationships/slideLayout" Target="../slideLayouts/slideLayout7.xml"/><Relationship Id="rId11" Type="http://schemas.openxmlformats.org/officeDocument/2006/relationships/slideLayout" Target="../slideLayouts/slideLayout11.xml"/><Relationship Id="rId1" Type="http://schemas.openxmlformats.org/officeDocument/2006/relationships/slideLayout" Target="../slideLayouts/slideLayout1.xml"/><Relationship Id="rId6" Type="http://schemas.openxmlformats.org/officeDocument/2006/relationships/slideLayout" Target="../slideLayouts/slideLayout6.xml"/><Relationship Id="rId8" Type="http://schemas.openxmlformats.org/officeDocument/2006/relationships/slideLayout" Target="../slideLayouts/slideLayout8.xml"/><Relationship Id="rId13" Type="http://schemas.openxmlformats.org/officeDocument/2006/relationships/slideLayout" Target="../slideLayouts/slideLayout13.xml"/><Relationship Id="rId10" Type="http://schemas.openxmlformats.org/officeDocument/2006/relationships/slideLayout" Target="../slideLayouts/slideLayout10.xml"/><Relationship Id="rId5" Type="http://schemas.openxmlformats.org/officeDocument/2006/relationships/slideLayout" Target="../slideLayouts/slideLayout5.xml"/><Relationship Id="rId12" Type="http://schemas.openxmlformats.org/officeDocument/2006/relationships/slideLayout" Target="../slideLayouts/slideLayout12.xml"/><Relationship Id="rId2" Type="http://schemas.openxmlformats.org/officeDocument/2006/relationships/slideLayout" Target="../slideLayouts/slideLayout2.xml"/><Relationship Id="rId9" Type="http://schemas.openxmlformats.org/officeDocument/2006/relationships/slideLayout" Target="../slideLayouts/slideLayout9.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92162" y="40341"/>
            <a:ext cx="7570787" cy="1411941"/>
          </a:xfrm>
          <a:prstGeom prst="rect">
            <a:avLst/>
          </a:prstGeom>
        </p:spPr>
        <p:txBody>
          <a:bodyPr vert="horz" lIns="91440" tIns="45720" rIns="91440" bIns="45720" rtlCol="0" anchor="ctr">
            <a:noAutofit/>
          </a:bodyPr>
          <a:lstStyle/>
          <a:p>
            <a:r>
              <a:rPr lang="en-US" smtClean="0"/>
              <a:t>Click to edit Master title style</a:t>
            </a:r>
            <a:endParaRPr/>
          </a:p>
        </p:txBody>
      </p:sp>
      <p:sp>
        <p:nvSpPr>
          <p:cNvPr id="3" name="Text Placeholder 2"/>
          <p:cNvSpPr>
            <a:spLocks noGrp="1"/>
          </p:cNvSpPr>
          <p:nvPr>
            <p:ph type="body" idx="1"/>
          </p:nvPr>
        </p:nvSpPr>
        <p:spPr>
          <a:xfrm>
            <a:off x="792162" y="1761565"/>
            <a:ext cx="7570787" cy="4289611"/>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2"/>
          </p:nvPr>
        </p:nvSpPr>
        <p:spPr>
          <a:xfrm>
            <a:off x="6651812" y="6356350"/>
            <a:ext cx="2133600" cy="365125"/>
          </a:xfrm>
          <a:prstGeom prst="rect">
            <a:avLst/>
          </a:prstGeom>
        </p:spPr>
        <p:txBody>
          <a:bodyPr vert="horz" lIns="91440" tIns="45720" rIns="91440" bIns="45720" rtlCol="0" anchor="ctr"/>
          <a:lstStyle>
            <a:lvl1pPr algn="r">
              <a:defRPr sz="1200" b="1">
                <a:solidFill>
                  <a:schemeClr val="tx2">
                    <a:lumMod val="40000"/>
                    <a:lumOff val="60000"/>
                  </a:schemeClr>
                </a:solidFill>
              </a:defRPr>
            </a:lvl1pPr>
          </a:lstStyle>
          <a:p>
            <a:fld id="{84D89FB5-C5EA-4FAF-BDB4-84FAEC2AED30}" type="datetimeFigureOut">
              <a:rPr lang="en-US" smtClean="0"/>
              <a:pPr/>
              <a:t>5/7/13</a:t>
            </a:fld>
            <a:endParaRPr lang="en-US"/>
          </a:p>
        </p:txBody>
      </p:sp>
      <p:sp>
        <p:nvSpPr>
          <p:cNvPr id="6" name="Slide Number Placeholder 5"/>
          <p:cNvSpPr>
            <a:spLocks noGrp="1"/>
          </p:cNvSpPr>
          <p:nvPr>
            <p:ph type="sldNum" sz="quarter" idx="4"/>
          </p:nvPr>
        </p:nvSpPr>
        <p:spPr>
          <a:xfrm>
            <a:off x="4267200" y="6356350"/>
            <a:ext cx="609600" cy="365125"/>
          </a:xfrm>
          <a:prstGeom prst="rect">
            <a:avLst/>
          </a:prstGeom>
        </p:spPr>
        <p:txBody>
          <a:bodyPr vert="horz" lIns="91440" tIns="45720" rIns="91440" bIns="45720" rtlCol="0" anchor="ctr"/>
          <a:lstStyle>
            <a:lvl1pPr algn="ctr">
              <a:defRPr sz="1200" b="1">
                <a:solidFill>
                  <a:schemeClr val="tx2">
                    <a:lumMod val="40000"/>
                    <a:lumOff val="60000"/>
                  </a:schemeClr>
                </a:solidFill>
              </a:defRPr>
            </a:lvl1pPr>
          </a:lstStyle>
          <a:p>
            <a:fld id="{983BBB54-D566-45B9-8F19-C98ECEBE6D64}" type="slidenum">
              <a:rPr lang="en-US" smtClean="0"/>
              <a:pPr/>
              <a:t>‹#›</a:t>
            </a:fld>
            <a:endParaRPr lang="en-US"/>
          </a:p>
        </p:txBody>
      </p:sp>
      <p:sp>
        <p:nvSpPr>
          <p:cNvPr id="5" name="Footer Placeholder 4"/>
          <p:cNvSpPr>
            <a:spLocks noGrp="1"/>
          </p:cNvSpPr>
          <p:nvPr>
            <p:ph type="ftr" sz="quarter" idx="3"/>
          </p:nvPr>
        </p:nvSpPr>
        <p:spPr>
          <a:xfrm>
            <a:off x="372035" y="6356350"/>
            <a:ext cx="2895600" cy="365125"/>
          </a:xfrm>
          <a:prstGeom prst="rect">
            <a:avLst/>
          </a:prstGeom>
        </p:spPr>
        <p:txBody>
          <a:bodyPr vert="horz" lIns="91440" tIns="45720" rIns="91440" bIns="45720" rtlCol="0" anchor="ctr"/>
          <a:lstStyle>
            <a:lvl1pPr algn="l">
              <a:defRPr sz="1200" b="1">
                <a:solidFill>
                  <a:schemeClr val="tx2">
                    <a:lumMod val="40000"/>
                    <a:lumOff val="60000"/>
                  </a:schemeClr>
                </a:solidFill>
              </a:defRPr>
            </a:lvl1pPr>
          </a:lstStyle>
          <a:p>
            <a:endParaRPr lang="en-US"/>
          </a:p>
        </p:txBody>
      </p:sp>
    </p:spTree>
  </p:cSld>
  <p:clrMap bg1="lt1" tx1="dk1" bg2="lt2" tx2="dk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47" r:id="rId7"/>
    <p:sldLayoutId id="2147483748" r:id="rId8"/>
    <p:sldLayoutId id="2147483749" r:id="rId9"/>
    <p:sldLayoutId id="2147483750" r:id="rId10"/>
    <p:sldLayoutId id="2147483751" r:id="rId11"/>
    <p:sldLayoutId id="2147483752" r:id="rId12"/>
    <p:sldLayoutId id="2147483753" r:id="rId13"/>
  </p:sldLayoutIdLst>
  <p:txStyles>
    <p:titleStyle>
      <a:lvl1pPr algn="ctr" defTabSz="914400" rtl="0" eaLnBrk="1" latinLnBrk="0" hangingPunct="1">
        <a:lnSpc>
          <a:spcPts val="6000"/>
        </a:lnSpc>
        <a:spcBef>
          <a:spcPct val="0"/>
        </a:spcBef>
        <a:buNone/>
        <a:defRPr sz="5400" kern="1200">
          <a:solidFill>
            <a:schemeClr val="tx2"/>
          </a:solidFill>
          <a:latin typeface="+mn-lt"/>
          <a:ea typeface="+mj-ea"/>
          <a:cs typeface="+mj-cs"/>
        </a:defRPr>
      </a:lvl1pPr>
    </p:titleStyle>
    <p:bodyStyle>
      <a:lvl1pPr marL="342900" indent="-342900" algn="l" defTabSz="914400" rtl="0" eaLnBrk="1" latinLnBrk="0" hangingPunct="1">
        <a:spcBef>
          <a:spcPts val="2400"/>
        </a:spcBef>
        <a:buClr>
          <a:schemeClr val="accent1">
            <a:lumMod val="60000"/>
            <a:lumOff val="40000"/>
          </a:schemeClr>
        </a:buClr>
        <a:buFont typeface="Candara" pitchFamily="34" charset="0"/>
        <a:buChar char="•"/>
        <a:defRPr sz="2800" kern="1200">
          <a:solidFill>
            <a:schemeClr val="tx2"/>
          </a:solidFill>
          <a:latin typeface="+mn-lt"/>
          <a:ea typeface="+mn-ea"/>
          <a:cs typeface="+mn-cs"/>
        </a:defRPr>
      </a:lvl1pPr>
      <a:lvl2pPr marL="685800" indent="-336550" algn="l" defTabSz="914400" rtl="0" eaLnBrk="1" latinLnBrk="0" hangingPunct="1">
        <a:spcBef>
          <a:spcPts val="600"/>
        </a:spcBef>
        <a:buClr>
          <a:schemeClr val="tx2"/>
        </a:buClr>
        <a:buFont typeface="Candara" pitchFamily="34" charset="0"/>
        <a:buChar char="•"/>
        <a:defRPr sz="2600" kern="1200">
          <a:solidFill>
            <a:schemeClr val="tx2"/>
          </a:solidFill>
          <a:latin typeface="+mn-lt"/>
          <a:ea typeface="+mn-ea"/>
          <a:cs typeface="+mn-cs"/>
        </a:defRPr>
      </a:lvl2pPr>
      <a:lvl3pPr marL="1035050" indent="-349250" algn="l" defTabSz="914400" rtl="0" eaLnBrk="1" latinLnBrk="0" hangingPunct="1">
        <a:spcBef>
          <a:spcPts val="600"/>
        </a:spcBef>
        <a:buClr>
          <a:schemeClr val="accent1">
            <a:lumMod val="60000"/>
            <a:lumOff val="40000"/>
          </a:schemeClr>
        </a:buClr>
        <a:buFont typeface="Candara" pitchFamily="34" charset="0"/>
        <a:buChar char="•"/>
        <a:defRPr sz="2400" kern="1200">
          <a:solidFill>
            <a:schemeClr val="tx2"/>
          </a:solidFill>
          <a:latin typeface="+mn-lt"/>
          <a:ea typeface="+mn-ea"/>
          <a:cs typeface="+mn-cs"/>
        </a:defRPr>
      </a:lvl3pPr>
      <a:lvl4pPr marL="1371600" indent="-336550" algn="l" defTabSz="914400" rtl="0" eaLnBrk="1" latinLnBrk="0" hangingPunct="1">
        <a:spcBef>
          <a:spcPts val="600"/>
        </a:spcBef>
        <a:buClr>
          <a:schemeClr val="tx2"/>
        </a:buClr>
        <a:buFont typeface="Candara" pitchFamily="34" charset="0"/>
        <a:buChar char="•"/>
        <a:defRPr sz="2200" kern="1200">
          <a:solidFill>
            <a:schemeClr val="tx2"/>
          </a:solidFill>
          <a:latin typeface="+mn-lt"/>
          <a:ea typeface="+mn-ea"/>
          <a:cs typeface="+mn-cs"/>
        </a:defRPr>
      </a:lvl4pPr>
      <a:lvl5pPr marL="1720850" indent="-349250" algn="l" defTabSz="914400" rtl="0" eaLnBrk="1" latinLnBrk="0" hangingPunct="1">
        <a:spcBef>
          <a:spcPts val="600"/>
        </a:spcBef>
        <a:buClr>
          <a:schemeClr val="accent1">
            <a:lumMod val="60000"/>
            <a:lumOff val="40000"/>
          </a:schemeClr>
        </a:buClr>
        <a:buFont typeface="Candara" pitchFamily="34" charset="0"/>
        <a:buChar char="•"/>
        <a:defRPr sz="2000" kern="120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2.xml"/><Relationship Id="rId3" Type="http://schemas.openxmlformats.org/officeDocument/2006/relationships/image" Target="../media/image21.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6" Type="http://schemas.openxmlformats.org/officeDocument/2006/relationships/image" Target="../media/image29.png"/><Relationship Id="rId4" Type="http://schemas.openxmlformats.org/officeDocument/2006/relationships/image" Target="../media/image27.png"/><Relationship Id="rId1" Type="http://schemas.openxmlformats.org/officeDocument/2006/relationships/slideLayout" Target="../slideLayouts/slideLayout5.xml"/><Relationship Id="rId2" Type="http://schemas.openxmlformats.org/officeDocument/2006/relationships/image" Target="../media/image25.png"/><Relationship Id="rId3" Type="http://schemas.openxmlformats.org/officeDocument/2006/relationships/image" Target="../media/image26.png"/><Relationship Id="rId5" Type="http://schemas.openxmlformats.org/officeDocument/2006/relationships/image" Target="../media/image28.png"/></Relationships>
</file>

<file path=ppt/slides/_rels/slide18.xml.rels><?xml version="1.0" encoding="UTF-8" standalone="yes"?>
<Relationships xmlns="http://schemas.openxmlformats.org/package/2006/relationships"><Relationship Id="rId2" Type="http://schemas.openxmlformats.org/officeDocument/2006/relationships/image" Target="../media/image30.png"/><Relationship Id="rId3" Type="http://schemas.openxmlformats.org/officeDocument/2006/relationships/image" Target="../media/image3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2.png"/><Relationship Id="rId3" Type="http://schemas.openxmlformats.org/officeDocument/2006/relationships/image" Target="../media/image3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5.png"/><Relationship Id="rId3" Type="http://schemas.openxmlformats.org/officeDocument/2006/relationships/image" Target="../media/image3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hyperlink" Target="http://www.youtube.com/watch?v=I6d03gbmAzc" TargetMode="External"/><Relationship Id="rId3" Type="http://schemas.openxmlformats.org/officeDocument/2006/relationships/hyperlink" Target="http://www.youtube.com/watch?v=zftcZYdOl3Y" TargetMode="Externa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7.png"/><Relationship Id="rId3" Type="http://schemas.openxmlformats.org/officeDocument/2006/relationships/image" Target="../media/image3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4" Type="http://schemas.openxmlformats.org/officeDocument/2006/relationships/image" Target="../media/image41.png"/><Relationship Id="rId1" Type="http://schemas.openxmlformats.org/officeDocument/2006/relationships/slideLayout" Target="../slideLayouts/slideLayout2.xml"/><Relationship Id="rId2" Type="http://schemas.openxmlformats.org/officeDocument/2006/relationships/image" Target="../media/image39.png"/><Relationship Id="rId3" Type="http://schemas.openxmlformats.org/officeDocument/2006/relationships/image" Target="../media/image40.png"/><Relationship Id="rId5" Type="http://schemas.openxmlformats.org/officeDocument/2006/relationships/image" Target="../media/image42.png"/></Relationships>
</file>

<file path=ppt/slides/_rels/slide26.xml.rels><?xml version="1.0" encoding="UTF-8" standalone="yes"?>
<Relationships xmlns="http://schemas.openxmlformats.org/package/2006/relationships"><Relationship Id="rId4" Type="http://schemas.openxmlformats.org/officeDocument/2006/relationships/image" Target="../media/image45.png"/><Relationship Id="rId1" Type="http://schemas.openxmlformats.org/officeDocument/2006/relationships/slideLayout" Target="../slideLayouts/slideLayout2.xml"/><Relationship Id="rId2" Type="http://schemas.openxmlformats.org/officeDocument/2006/relationships/image" Target="../media/image43.png"/><Relationship Id="rId3" Type="http://schemas.openxmlformats.org/officeDocument/2006/relationships/image" Target="../media/image44.png"/><Relationship Id="rId5" Type="http://schemas.openxmlformats.org/officeDocument/2006/relationships/image" Target="../media/image46.png"/></Relationships>
</file>

<file path=ppt/slides/_rels/slide27.xml.rels><?xml version="1.0" encoding="UTF-8" standalone="yes"?>
<Relationships xmlns="http://schemas.openxmlformats.org/package/2006/relationships"><Relationship Id="rId8" Type="http://schemas.openxmlformats.org/officeDocument/2006/relationships/image" Target="../media/image53.png"/><Relationship Id="rId4" Type="http://schemas.openxmlformats.org/officeDocument/2006/relationships/image" Target="../media/image49.png"/><Relationship Id="rId5" Type="http://schemas.openxmlformats.org/officeDocument/2006/relationships/image" Target="../media/image50.png"/><Relationship Id="rId7" Type="http://schemas.openxmlformats.org/officeDocument/2006/relationships/image" Target="../media/image52.png"/><Relationship Id="rId1" Type="http://schemas.openxmlformats.org/officeDocument/2006/relationships/slideLayout" Target="../slideLayouts/slideLayout2.xml"/><Relationship Id="rId2" Type="http://schemas.openxmlformats.org/officeDocument/2006/relationships/image" Target="../media/image47.png"/><Relationship Id="rId3" Type="http://schemas.openxmlformats.org/officeDocument/2006/relationships/image" Target="../media/image48.png"/><Relationship Id="rId6" Type="http://schemas.openxmlformats.org/officeDocument/2006/relationships/image" Target="../media/image51.png"/></Relationships>
</file>

<file path=ppt/slides/_rels/slide2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4" Type="http://schemas.openxmlformats.org/officeDocument/2006/relationships/image" Target="../media/image56.png"/><Relationship Id="rId1" Type="http://schemas.openxmlformats.org/officeDocument/2006/relationships/slideLayout" Target="../slideLayouts/slideLayout11.xml"/><Relationship Id="rId2" Type="http://schemas.openxmlformats.org/officeDocument/2006/relationships/hyperlink" Target="http://www.golden-gate-park.com/category/events" TargetMode="External"/><Relationship Id="rId3" Type="http://schemas.openxmlformats.org/officeDocument/2006/relationships/image" Target="../media/image55.png"/><Relationship Id="rId5" Type="http://schemas.openxmlformats.org/officeDocument/2006/relationships/image" Target="../media/image57.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3" Type="http://schemas.openxmlformats.org/officeDocument/2006/relationships/image" Target="../media/image12.jpeg"/><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4" Type="http://schemas.openxmlformats.org/officeDocument/2006/relationships/image" Target="../media/image65.png"/><Relationship Id="rId1" Type="http://schemas.openxmlformats.org/officeDocument/2006/relationships/slideLayout" Target="../slideLayouts/slideLayout9.xml"/><Relationship Id="rId2" Type="http://schemas.openxmlformats.org/officeDocument/2006/relationships/image" Target="../media/image63.png"/><Relationship Id="rId3" Type="http://schemas.openxmlformats.org/officeDocument/2006/relationships/image" Target="../media/image64.png"/><Relationship Id="rId5" Type="http://schemas.openxmlformats.org/officeDocument/2006/relationships/image" Target="../media/image66.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4" Type="http://schemas.openxmlformats.org/officeDocument/2006/relationships/hyperlink" Target="http://geography.about.com/od/unitedstatesofamerica/a/Alcatraz-Prison-Facts.htm" TargetMode="External"/><Relationship Id="rId1" Type="http://schemas.openxmlformats.org/officeDocument/2006/relationships/slideLayout" Target="../slideLayouts/slideLayout2.xml"/><Relationship Id="rId2" Type="http://schemas.openxmlformats.org/officeDocument/2006/relationships/hyperlink" Target="http://www.sanfrancisco.com/history/http://www.sfhistory.org/" TargetMode="External"/><Relationship Id="rId3" Type="http://schemas.openxmlformats.org/officeDocument/2006/relationships/hyperlink" Target="http://www.history.com/topics/san-francisco" TargetMode="External"/><Relationship Id="rId5" Type="http://schemas.openxmlformats.org/officeDocument/2006/relationships/hyperlink" Target="http://www.neighborhoodscout.com/ca/san-francisco/crime/" TargetMode="Externa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itle 4"/>
          <p:cNvSpPr>
            <a:spLocks noGrp="1"/>
          </p:cNvSpPr>
          <p:nvPr>
            <p:ph type="ctrTitle"/>
          </p:nvPr>
        </p:nvSpPr>
        <p:spPr>
          <a:xfrm>
            <a:off x="1981200" y="0"/>
            <a:ext cx="5446713" cy="1470025"/>
          </a:xfrm>
        </p:spPr>
        <p:txBody>
          <a:bodyPr/>
          <a:lstStyle/>
          <a:p>
            <a:r>
              <a:rPr lang="en-US" dirty="0" smtClean="0"/>
              <a:t>San Francisco </a:t>
            </a:r>
            <a:endParaRPr lang="en-US" dirty="0"/>
          </a:p>
        </p:txBody>
      </p:sp>
      <p:sp>
        <p:nvSpPr>
          <p:cNvPr id="6" name="Subtitle 5"/>
          <p:cNvSpPr>
            <a:spLocks noGrp="1"/>
          </p:cNvSpPr>
          <p:nvPr>
            <p:ph type="subTitle" idx="1"/>
          </p:nvPr>
        </p:nvSpPr>
        <p:spPr/>
        <p:txBody>
          <a:bodyPr/>
          <a:lstStyle/>
          <a:p>
            <a:r>
              <a:rPr lang="en-US" dirty="0" smtClean="0"/>
              <a:t>Mallorey Blake, Jaclyn Bates, Danielle Reagan </a:t>
            </a:r>
            <a:endParaRPr lang="en-US" dirty="0"/>
          </a:p>
        </p:txBody>
      </p:sp>
      <p:pic>
        <p:nvPicPr>
          <p:cNvPr id="7" name="Picture 6"/>
          <p:cNvPicPr>
            <a:picLocks noChangeAspect="1"/>
          </p:cNvPicPr>
          <p:nvPr/>
        </p:nvPicPr>
        <p:blipFill>
          <a:blip r:embed="rId2"/>
          <a:stretch>
            <a:fillRect/>
          </a:stretch>
        </p:blipFill>
        <p:spPr>
          <a:xfrm>
            <a:off x="2667000" y="2590800"/>
            <a:ext cx="3810000" cy="21336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Georgia" pitchFamily="18" charset="0"/>
              </a:rPr>
              <a:t>Federal Penitentiary </a:t>
            </a:r>
            <a:endParaRPr lang="en-US" dirty="0">
              <a:latin typeface="Georgia" pitchFamily="18" charset="0"/>
            </a:endParaRPr>
          </a:p>
        </p:txBody>
      </p:sp>
      <p:pic>
        <p:nvPicPr>
          <p:cNvPr id="5" name="Content Placeholder 4"/>
          <p:cNvPicPr>
            <a:picLocks noGrp="1" noChangeAspect="1"/>
          </p:cNvPicPr>
          <p:nvPr>
            <p:ph sz="half" idx="1"/>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76200" y="1905000"/>
            <a:ext cx="4579615" cy="3581400"/>
          </a:xfrm>
        </p:spPr>
      </p:pic>
      <p:sp>
        <p:nvSpPr>
          <p:cNvPr id="4" name="Content Placeholder 3"/>
          <p:cNvSpPr>
            <a:spLocks noGrp="1"/>
          </p:cNvSpPr>
          <p:nvPr>
            <p:ph sz="half" idx="2"/>
          </p:nvPr>
        </p:nvSpPr>
        <p:spPr/>
        <p:txBody>
          <a:bodyPr>
            <a:normAutofit fontScale="40000" lnSpcReduction="20000"/>
          </a:bodyPr>
          <a:lstStyle/>
          <a:p>
            <a:r>
              <a:rPr lang="en-US" dirty="0" smtClean="0">
                <a:latin typeface="Georgia" pitchFamily="18" charset="0"/>
              </a:rPr>
              <a:t>Alcatraz becomes known as “Uncle Sam’s Devil’s Island”</a:t>
            </a:r>
          </a:p>
          <a:p>
            <a:r>
              <a:rPr lang="en-US" dirty="0" smtClean="0">
                <a:latin typeface="Georgia" pitchFamily="18" charset="0"/>
              </a:rPr>
              <a:t>1934: It becomes America’s first maximum security prison for civilians </a:t>
            </a:r>
          </a:p>
          <a:p>
            <a:r>
              <a:rPr lang="en-US" dirty="0" smtClean="0">
                <a:latin typeface="Georgia" pitchFamily="18" charset="0"/>
              </a:rPr>
              <a:t>It was specifically designed for the worst criminals that other prisons would not be able to handle. The dangerous terrain and water surrounding the area made it an ideal place to house these horrible criminals because it would be impossible to escape without dying.</a:t>
            </a:r>
          </a:p>
          <a:p>
            <a:r>
              <a:rPr lang="en-US" dirty="0" smtClean="0">
                <a:latin typeface="Georgia" pitchFamily="18" charset="0"/>
              </a:rPr>
              <a:t>Over 29 years, the prison housed over 1,500 prisoners</a:t>
            </a:r>
          </a:p>
          <a:p>
            <a:r>
              <a:rPr lang="en-US" dirty="0" smtClean="0">
                <a:latin typeface="Georgia" pitchFamily="18" charset="0"/>
              </a:rPr>
              <a:t>The only rights given to prisoners were food, shelter, clothing, and medical attention</a:t>
            </a:r>
          </a:p>
          <a:p>
            <a:r>
              <a:rPr lang="en-US" dirty="0" smtClean="0">
                <a:latin typeface="Georgia" pitchFamily="18" charset="0"/>
              </a:rPr>
              <a:t>Punishments included hard labor, solitary confinement with only bread and water, and having a 15 pound ball chained to the leg</a:t>
            </a:r>
          </a:p>
          <a:p>
            <a:r>
              <a:rPr lang="en-US" dirty="0" smtClean="0">
                <a:latin typeface="Georgia" pitchFamily="18" charset="0"/>
              </a:rPr>
              <a:t>There were 14 escape attempts but no one was ever reported as succeeding</a:t>
            </a:r>
          </a:p>
          <a:p>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351193674"/>
      </p:ext>
    </p:extLst>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Georgia" pitchFamily="18" charset="0"/>
              </a:rPr>
              <a:t>Closing Alcatraz</a:t>
            </a:r>
            <a:endParaRPr lang="en-US" dirty="0">
              <a:latin typeface="Georgia" pitchFamily="18" charset="0"/>
            </a:endParaRPr>
          </a:p>
        </p:txBody>
      </p:sp>
      <p:sp>
        <p:nvSpPr>
          <p:cNvPr id="3" name="Content Placeholder 2"/>
          <p:cNvSpPr>
            <a:spLocks noGrp="1"/>
          </p:cNvSpPr>
          <p:nvPr>
            <p:ph sz="half" idx="1"/>
          </p:nvPr>
        </p:nvSpPr>
        <p:spPr/>
        <p:txBody>
          <a:bodyPr>
            <a:normAutofit fontScale="85000" lnSpcReduction="10000"/>
          </a:bodyPr>
          <a:lstStyle/>
          <a:p>
            <a:r>
              <a:rPr lang="en-US" dirty="0" smtClean="0">
                <a:latin typeface="Georgia" pitchFamily="18" charset="0"/>
              </a:rPr>
              <a:t>1963: Alcatraz is closed because of the great expense of shipping supplies like food and fresh water over by boat</a:t>
            </a:r>
          </a:p>
          <a:p>
            <a:r>
              <a:rPr lang="en-US" dirty="0" smtClean="0">
                <a:latin typeface="Georgia" pitchFamily="18" charset="0"/>
              </a:rPr>
              <a:t>1972: It becomes a national park that is part of the Golden Gate National Recreation Area</a:t>
            </a:r>
          </a:p>
          <a:p>
            <a:r>
              <a:rPr lang="en-US" dirty="0" smtClean="0">
                <a:latin typeface="Georgia" pitchFamily="18" charset="0"/>
              </a:rPr>
              <a:t>1973: It opens to the public with more than one million tourists each year</a:t>
            </a:r>
          </a:p>
          <a:p>
            <a:endParaRPr lang="en-US" dirty="0">
              <a:latin typeface="Georgia" pitchFamily="18" charset="0"/>
            </a:endParaRPr>
          </a:p>
        </p:txBody>
      </p:sp>
      <p:pic>
        <p:nvPicPr>
          <p:cNvPr id="5" name="Content Placeholder 4"/>
          <p:cNvPicPr>
            <a:picLocks noGrp="1" noChangeAspect="1"/>
          </p:cNvPicPr>
          <p:nvPr>
            <p:ph sz="half" idx="2"/>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4800600" y="1905000"/>
            <a:ext cx="4191000" cy="3429000"/>
          </a:xfr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499261388"/>
      </p:ext>
    </p:extLst>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Facts about San Francisco </a:t>
            </a:r>
            <a:endParaRPr lang="en-US" dirty="0"/>
          </a:p>
        </p:txBody>
      </p:sp>
      <p:sp>
        <p:nvSpPr>
          <p:cNvPr id="3" name="Content Placeholder 2"/>
          <p:cNvSpPr>
            <a:spLocks noGrp="1"/>
          </p:cNvSpPr>
          <p:nvPr>
            <p:ph sz="half" idx="1"/>
          </p:nvPr>
        </p:nvSpPr>
        <p:spPr/>
        <p:txBody>
          <a:bodyPr>
            <a:normAutofit fontScale="92500" lnSpcReduction="20000"/>
          </a:bodyPr>
          <a:lstStyle/>
          <a:p>
            <a:r>
              <a:rPr lang="en-US" dirty="0" smtClean="0"/>
              <a:t>Population- 805, 340</a:t>
            </a:r>
          </a:p>
          <a:p>
            <a:r>
              <a:rPr lang="en-US" dirty="0" smtClean="0"/>
              <a:t>Neighborhoods- 146 </a:t>
            </a:r>
          </a:p>
          <a:p>
            <a:r>
              <a:rPr lang="en-US" dirty="0" smtClean="0"/>
              <a:t>Males- 50.7%</a:t>
            </a:r>
          </a:p>
          <a:p>
            <a:r>
              <a:rPr lang="en-US" dirty="0" smtClean="0"/>
              <a:t>Females- 49.3%</a:t>
            </a:r>
          </a:p>
          <a:p>
            <a:r>
              <a:rPr lang="en-US" dirty="0" smtClean="0"/>
              <a:t>Median Resident Age- 38.5</a:t>
            </a:r>
          </a:p>
          <a:p>
            <a:r>
              <a:rPr lang="en-US" dirty="0" smtClean="0"/>
              <a:t>Estimated Median Household Income-  $70,770</a:t>
            </a:r>
          </a:p>
          <a:p>
            <a:endParaRPr lang="en-US" dirty="0"/>
          </a:p>
        </p:txBody>
      </p:sp>
      <p:sp>
        <p:nvSpPr>
          <p:cNvPr id="4" name="Content Placeholder 3"/>
          <p:cNvSpPr>
            <a:spLocks noGrp="1"/>
          </p:cNvSpPr>
          <p:nvPr>
            <p:ph sz="half" idx="2"/>
          </p:nvPr>
        </p:nvSpPr>
        <p:spPr/>
        <p:txBody>
          <a:bodyPr>
            <a:normAutofit fontScale="92500" lnSpcReduction="20000"/>
          </a:bodyPr>
          <a:lstStyle/>
          <a:p>
            <a:r>
              <a:rPr lang="en-US" dirty="0" smtClean="0"/>
              <a:t>Estimated Median House or Condo value- $751, 600</a:t>
            </a:r>
          </a:p>
          <a:p>
            <a:r>
              <a:rPr lang="en-US" dirty="0" smtClean="0"/>
              <a:t>Median Gross Rent- $1,363</a:t>
            </a:r>
          </a:p>
          <a:p>
            <a:r>
              <a:rPr lang="en-US" dirty="0" smtClean="0"/>
              <a:t>Ancestries: Irish (8.9%), German (7.7%), English (6.1%), Italian (5.0%), Russian (2.8%), French (2.3%)</a:t>
            </a:r>
            <a:endParaRPr lang="en-US" dirty="0"/>
          </a:p>
        </p:txBody>
      </p:sp>
      <p:sp>
        <p:nvSpPr>
          <p:cNvPr id="6" name="TextBox 5"/>
          <p:cNvSpPr txBox="1"/>
          <p:nvPr/>
        </p:nvSpPr>
        <p:spPr>
          <a:xfrm>
            <a:off x="6553200" y="6019800"/>
            <a:ext cx="2305614" cy="523220"/>
          </a:xfrm>
          <a:prstGeom prst="rect">
            <a:avLst/>
          </a:prstGeom>
          <a:noFill/>
        </p:spPr>
        <p:txBody>
          <a:bodyPr wrap="none" rtlCol="0">
            <a:spAutoFit/>
          </a:bodyPr>
          <a:lstStyle/>
          <a:p>
            <a:r>
              <a:rPr lang="en-US" sz="2800" dirty="0" smtClean="0"/>
              <a:t>City-</a:t>
            </a:r>
            <a:r>
              <a:rPr lang="en-US" sz="2800" dirty="0" err="1" smtClean="0"/>
              <a:t>Data.com</a:t>
            </a:r>
            <a:r>
              <a:rPr lang="en-US" sz="2800" dirty="0" smtClean="0"/>
              <a:t> </a:t>
            </a:r>
            <a:endParaRPr lang="en-US" sz="2800" dirty="0"/>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Races in San Francisco </a:t>
            </a:r>
            <a:endParaRPr lang="en-US" dirty="0"/>
          </a:p>
        </p:txBody>
      </p:sp>
      <p:sp>
        <p:nvSpPr>
          <p:cNvPr id="3" name="Content Placeholder 2"/>
          <p:cNvSpPr>
            <a:spLocks noGrp="1"/>
          </p:cNvSpPr>
          <p:nvPr>
            <p:ph sz="half" idx="1"/>
          </p:nvPr>
        </p:nvSpPr>
        <p:spPr>
          <a:xfrm>
            <a:off x="0" y="1774825"/>
            <a:ext cx="5380038" cy="5083175"/>
          </a:xfrm>
        </p:spPr>
        <p:txBody>
          <a:bodyPr>
            <a:noAutofit/>
          </a:bodyPr>
          <a:lstStyle/>
          <a:p>
            <a:r>
              <a:rPr lang="en-US" sz="2000" dirty="0" smtClean="0"/>
              <a:t>White alone - 337,451 (41.9%)</a:t>
            </a:r>
          </a:p>
          <a:p>
            <a:r>
              <a:rPr lang="en-US" sz="2000" dirty="0" smtClean="0"/>
              <a:t>Asian alone - 265,700 (33.0%)Hispanic - 121,774 (15.1%)</a:t>
            </a:r>
          </a:p>
          <a:p>
            <a:r>
              <a:rPr lang="en-US" sz="2000" dirty="0" smtClean="0"/>
              <a:t>Black alone - 46,781 (5.8%)</a:t>
            </a:r>
          </a:p>
          <a:p>
            <a:r>
              <a:rPr lang="en-US" sz="2000" dirty="0" smtClean="0"/>
              <a:t>Two or more races - 26,079 (3.2%)</a:t>
            </a:r>
          </a:p>
          <a:p>
            <a:r>
              <a:rPr lang="en-US" sz="2000" dirty="0" smtClean="0"/>
              <a:t>Native Hawaiian and Other Pacific Islander alone - 3,128 (0.4%)</a:t>
            </a:r>
          </a:p>
          <a:p>
            <a:r>
              <a:rPr lang="en-US" sz="2000" dirty="0" smtClean="0"/>
              <a:t>Other race alone - 2,494 (0.3%)</a:t>
            </a:r>
          </a:p>
          <a:p>
            <a:r>
              <a:rPr lang="en-US" sz="2000" dirty="0" smtClean="0"/>
              <a:t>American Indian alone - 1,828 (0.2%)</a:t>
            </a:r>
            <a:endParaRPr lang="en-US" sz="2000" dirty="0"/>
          </a:p>
        </p:txBody>
      </p:sp>
      <p:pic>
        <p:nvPicPr>
          <p:cNvPr id="5" name="Picture 4"/>
          <p:cNvPicPr>
            <a:picLocks noChangeAspect="1"/>
          </p:cNvPicPr>
          <p:nvPr/>
        </p:nvPicPr>
        <p:blipFill>
          <a:blip r:embed="rId3"/>
          <a:stretch>
            <a:fillRect/>
          </a:stretch>
        </p:blipFill>
        <p:spPr>
          <a:xfrm>
            <a:off x="5029200" y="1676400"/>
            <a:ext cx="4114800" cy="4572000"/>
          </a:xfrm>
          <a:prstGeom prst="rect">
            <a:avLst/>
          </a:prstGeom>
        </p:spPr>
      </p:pic>
      <p:sp>
        <p:nvSpPr>
          <p:cNvPr id="6" name="Rectangle 5"/>
          <p:cNvSpPr/>
          <p:nvPr/>
        </p:nvSpPr>
        <p:spPr>
          <a:xfrm>
            <a:off x="7162800" y="6457890"/>
            <a:ext cx="2438400" cy="400110"/>
          </a:xfrm>
          <a:prstGeom prst="rect">
            <a:avLst/>
          </a:prstGeom>
        </p:spPr>
        <p:txBody>
          <a:bodyPr wrap="square">
            <a:spAutoFit/>
          </a:bodyPr>
          <a:lstStyle/>
          <a:p>
            <a:r>
              <a:rPr lang="en-US" sz="2000" dirty="0" smtClean="0"/>
              <a:t>City-</a:t>
            </a:r>
            <a:r>
              <a:rPr lang="en-US" sz="2000" dirty="0" err="1" smtClean="0"/>
              <a:t>Data.com</a:t>
            </a:r>
            <a:r>
              <a:rPr lang="en-US" sz="2000" dirty="0" smtClean="0"/>
              <a:t> </a:t>
            </a:r>
            <a:endParaRPr lang="en-US" sz="2000"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Georgia" pitchFamily="18" charset="0"/>
              </a:rPr>
              <a:t>Crime Rates</a:t>
            </a:r>
            <a:endParaRPr lang="en-US" dirty="0">
              <a:latin typeface="Georgia" pitchFamily="18" charset="0"/>
            </a:endParaRPr>
          </a:p>
        </p:txBody>
      </p:sp>
      <p:pic>
        <p:nvPicPr>
          <p:cNvPr id="7" name="Content Placeholder 6"/>
          <p:cNvPicPr>
            <a:picLocks noGrp="1" noChangeAspect="1"/>
          </p:cNvPicPr>
          <p:nvPr>
            <p:ph sz="half" idx="1"/>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76200" y="1752600"/>
            <a:ext cx="4572000" cy="3733800"/>
          </a:xfrm>
        </p:spPr>
      </p:pic>
      <p:sp>
        <p:nvSpPr>
          <p:cNvPr id="6" name="Content Placeholder 5"/>
          <p:cNvSpPr>
            <a:spLocks noGrp="1"/>
          </p:cNvSpPr>
          <p:nvPr>
            <p:ph sz="half" idx="2"/>
          </p:nvPr>
        </p:nvSpPr>
        <p:spPr/>
        <p:txBody>
          <a:bodyPr>
            <a:normAutofit fontScale="62500" lnSpcReduction="20000"/>
          </a:bodyPr>
          <a:lstStyle/>
          <a:p>
            <a:r>
              <a:rPr lang="en-US" dirty="0" smtClean="0">
                <a:latin typeface="Georgia" pitchFamily="18" charset="0"/>
              </a:rPr>
              <a:t>Annual Crimes</a:t>
            </a:r>
          </a:p>
          <a:p>
            <a:pPr lvl="1"/>
            <a:r>
              <a:rPr lang="en-US" dirty="0" smtClean="0">
                <a:latin typeface="Georgia" pitchFamily="18" charset="0"/>
              </a:rPr>
              <a:t> 5,465 violent; 33,779 property; total = 39,244</a:t>
            </a:r>
          </a:p>
          <a:p>
            <a:r>
              <a:rPr lang="en-US" dirty="0" smtClean="0">
                <a:latin typeface="Georgia" pitchFamily="18" charset="0"/>
              </a:rPr>
              <a:t>Annual Crimes per 1,000 residents</a:t>
            </a:r>
          </a:p>
          <a:p>
            <a:pPr lvl="1"/>
            <a:r>
              <a:rPr lang="en-US" dirty="0" smtClean="0">
                <a:latin typeface="Georgia" pitchFamily="18" charset="0"/>
              </a:rPr>
              <a:t>6.72 violent; 41.56 property; total = 48.28</a:t>
            </a:r>
          </a:p>
          <a:p>
            <a:r>
              <a:rPr lang="en-US" dirty="0" smtClean="0">
                <a:latin typeface="Georgia" pitchFamily="18" charset="0"/>
              </a:rPr>
              <a:t>Safer than 10% of cities in the US</a:t>
            </a:r>
          </a:p>
          <a:p>
            <a:r>
              <a:rPr lang="en-US" dirty="0" smtClean="0">
                <a:latin typeface="Georgia" pitchFamily="18" charset="0"/>
              </a:rPr>
              <a:t>Violent Crimes</a:t>
            </a:r>
          </a:p>
          <a:p>
            <a:pPr lvl="1"/>
            <a:r>
              <a:rPr lang="en-US" dirty="0" smtClean="0">
                <a:latin typeface="Georgia" pitchFamily="18" charset="0"/>
              </a:rPr>
              <a:t> 50 murders; 134 rapes; 3,142 robberies; 2,139 assaults</a:t>
            </a:r>
          </a:p>
          <a:p>
            <a:r>
              <a:rPr lang="en-US" dirty="0" smtClean="0">
                <a:latin typeface="Georgia" pitchFamily="18" charset="0"/>
              </a:rPr>
              <a:t>Property Crimes</a:t>
            </a:r>
          </a:p>
          <a:p>
            <a:pPr lvl="1"/>
            <a:r>
              <a:rPr lang="en-US" dirty="0" smtClean="0">
                <a:latin typeface="Georgia" pitchFamily="18" charset="0"/>
              </a:rPr>
              <a:t>2,188,005 burglaries; 6,159,795 thefts; 715,373 motor vehicle thefts</a:t>
            </a:r>
          </a:p>
          <a:p>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60339926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Georgia" pitchFamily="18" charset="0"/>
              </a:rPr>
              <a:t>Crime Rates</a:t>
            </a:r>
            <a:endParaRPr lang="en-US" dirty="0">
              <a:latin typeface="Georgia" pitchFamily="18" charset="0"/>
            </a:endParaRPr>
          </a:p>
        </p:txBody>
      </p:sp>
      <p:sp>
        <p:nvSpPr>
          <p:cNvPr id="3" name="Content Placeholder 2"/>
          <p:cNvSpPr>
            <a:spLocks noGrp="1"/>
          </p:cNvSpPr>
          <p:nvPr>
            <p:ph sz="half" idx="1"/>
          </p:nvPr>
        </p:nvSpPr>
        <p:spPr/>
        <p:txBody>
          <a:bodyPr>
            <a:normAutofit fontScale="92500" lnSpcReduction="10000"/>
          </a:bodyPr>
          <a:lstStyle/>
          <a:p>
            <a:r>
              <a:rPr lang="en-US" dirty="0" smtClean="0">
                <a:latin typeface="Georgia" pitchFamily="18" charset="0"/>
              </a:rPr>
              <a:t>There is a 1 in 21 chance of becoming a victim in a violent crime</a:t>
            </a:r>
          </a:p>
          <a:p>
            <a:r>
              <a:rPr lang="en-US" dirty="0" smtClean="0">
                <a:latin typeface="Georgia" pitchFamily="18" charset="0"/>
              </a:rPr>
              <a:t>It has a 94% crime rate in comparison to other California cities.</a:t>
            </a:r>
          </a:p>
          <a:p>
            <a:r>
              <a:rPr lang="en-US" dirty="0" smtClean="0">
                <a:latin typeface="Georgia" pitchFamily="18" charset="0"/>
              </a:rPr>
              <a:t>Based on other cities of similar size, San Fran's crime rate is lower than the average, so it is safer.</a:t>
            </a:r>
          </a:p>
          <a:p>
            <a:pPr marL="0" indent="0">
              <a:buNone/>
            </a:pPr>
            <a:endParaRPr lang="en-US" dirty="0"/>
          </a:p>
        </p:txBody>
      </p:sp>
      <p:pic>
        <p:nvPicPr>
          <p:cNvPr id="5" name="Content Placeholder 4"/>
          <p:cNvPicPr>
            <a:picLocks noGrp="1" noChangeAspect="1"/>
          </p:cNvPicPr>
          <p:nvPr>
            <p:ph sz="half" idx="2"/>
          </p:nvPr>
        </p:nvPicPr>
        <p:blipFill>
          <a:blip r:embed="rId2"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4495800" y="1905000"/>
            <a:ext cx="4544842" cy="3581400"/>
          </a:xfr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337620564"/>
      </p:ext>
    </p:extLst>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Georgia" pitchFamily="18" charset="0"/>
              </a:rPr>
              <a:t>10 Safest Neighborhoods</a:t>
            </a:r>
            <a:endParaRPr lang="en-US" dirty="0">
              <a:latin typeface="Georgia" pitchFamily="18" charset="0"/>
            </a:endParaRPr>
          </a:p>
        </p:txBody>
      </p:sp>
      <p:pic>
        <p:nvPicPr>
          <p:cNvPr id="11" name="Content Placeholder 10"/>
          <p:cNvPicPr>
            <a:picLocks noGrp="1" noChangeAspect="1"/>
          </p:cNvPicPr>
          <p:nvPr>
            <p:ph sz="half" idx="1"/>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152400" y="1676400"/>
            <a:ext cx="4206081" cy="4206081"/>
          </a:xfrm>
        </p:spPr>
      </p:pic>
      <p:sp>
        <p:nvSpPr>
          <p:cNvPr id="10" name="Content Placeholder 9"/>
          <p:cNvSpPr>
            <a:spLocks noGrp="1"/>
          </p:cNvSpPr>
          <p:nvPr>
            <p:ph sz="half" idx="2"/>
          </p:nvPr>
        </p:nvSpPr>
        <p:spPr/>
        <p:txBody>
          <a:bodyPr>
            <a:normAutofit fontScale="47500" lnSpcReduction="20000"/>
          </a:bodyPr>
          <a:lstStyle/>
          <a:p>
            <a:pPr marL="0" indent="0">
              <a:buNone/>
            </a:pPr>
            <a:r>
              <a:rPr lang="en-US" dirty="0" smtClean="0">
                <a:latin typeface="Georgia" pitchFamily="18" charset="0"/>
              </a:rPr>
              <a:t>1. </a:t>
            </a:r>
            <a:r>
              <a:rPr lang="en-US" dirty="0" err="1" smtClean="0">
                <a:latin typeface="Georgia" pitchFamily="18" charset="0"/>
              </a:rPr>
              <a:t>Bayshore</a:t>
            </a:r>
            <a:r>
              <a:rPr lang="en-US" dirty="0" smtClean="0">
                <a:latin typeface="Georgia" pitchFamily="18" charset="0"/>
              </a:rPr>
              <a:t> Blvd/Bacon St</a:t>
            </a:r>
          </a:p>
          <a:p>
            <a:pPr marL="0" indent="0">
              <a:buNone/>
            </a:pPr>
            <a:r>
              <a:rPr lang="en-US" dirty="0" smtClean="0">
                <a:latin typeface="Georgia" pitchFamily="18" charset="0"/>
              </a:rPr>
              <a:t>2. Lincoln Way/South </a:t>
            </a:r>
            <a:r>
              <a:rPr lang="en-US" dirty="0" err="1" smtClean="0">
                <a:latin typeface="Georgia" pitchFamily="18" charset="0"/>
              </a:rPr>
              <a:t>Dr</a:t>
            </a:r>
            <a:endParaRPr lang="en-US" dirty="0" smtClean="0">
              <a:latin typeface="Georgia" pitchFamily="18" charset="0"/>
            </a:endParaRPr>
          </a:p>
          <a:p>
            <a:pPr marL="0" indent="0">
              <a:buNone/>
            </a:pPr>
            <a:r>
              <a:rPr lang="en-US" dirty="0" smtClean="0">
                <a:latin typeface="Georgia" pitchFamily="18" charset="0"/>
              </a:rPr>
              <a:t>3. </a:t>
            </a:r>
            <a:r>
              <a:rPr lang="en-US" dirty="0" err="1" smtClean="0">
                <a:latin typeface="Georgia" pitchFamily="18" charset="0"/>
              </a:rPr>
              <a:t>Oretaga</a:t>
            </a:r>
            <a:r>
              <a:rPr lang="en-US" dirty="0" smtClean="0">
                <a:latin typeface="Georgia" pitchFamily="18" charset="0"/>
              </a:rPr>
              <a:t> St/19th Ave</a:t>
            </a:r>
          </a:p>
          <a:p>
            <a:pPr marL="0" indent="0">
              <a:buNone/>
            </a:pPr>
            <a:r>
              <a:rPr lang="en-US" dirty="0" smtClean="0">
                <a:latin typeface="Georgia" pitchFamily="18" charset="0"/>
              </a:rPr>
              <a:t>4. Richmond District</a:t>
            </a:r>
          </a:p>
          <a:p>
            <a:pPr marL="0" indent="0">
              <a:buNone/>
            </a:pPr>
            <a:r>
              <a:rPr lang="en-US" dirty="0" smtClean="0">
                <a:latin typeface="Georgia" pitchFamily="18" charset="0"/>
              </a:rPr>
              <a:t>5. Lake St/El Camino </a:t>
            </a:r>
            <a:r>
              <a:rPr lang="en-US" dirty="0" err="1" smtClean="0">
                <a:latin typeface="Georgia" pitchFamily="18" charset="0"/>
              </a:rPr>
              <a:t>Dr</a:t>
            </a:r>
            <a:endParaRPr lang="en-US" dirty="0" smtClean="0">
              <a:latin typeface="Georgia" pitchFamily="18" charset="0"/>
            </a:endParaRPr>
          </a:p>
          <a:p>
            <a:pPr marL="0" indent="0">
              <a:buNone/>
            </a:pPr>
            <a:r>
              <a:rPr lang="en-US" dirty="0" smtClean="0">
                <a:latin typeface="Georgia" pitchFamily="18" charset="0"/>
              </a:rPr>
              <a:t>6. 16th St/Harrison St</a:t>
            </a:r>
          </a:p>
          <a:p>
            <a:pPr marL="0" indent="0">
              <a:buNone/>
            </a:pPr>
            <a:r>
              <a:rPr lang="en-US" dirty="0" smtClean="0">
                <a:latin typeface="Georgia" pitchFamily="18" charset="0"/>
              </a:rPr>
              <a:t>7. San Francisco State U/ 19th Ave</a:t>
            </a:r>
          </a:p>
          <a:p>
            <a:pPr marL="0" indent="0">
              <a:buNone/>
            </a:pPr>
            <a:r>
              <a:rPr lang="en-US" dirty="0" smtClean="0">
                <a:latin typeface="Georgia" pitchFamily="18" charset="0"/>
              </a:rPr>
              <a:t>8. Clement St/Legion of Honor </a:t>
            </a:r>
            <a:r>
              <a:rPr lang="en-US" dirty="0" err="1" smtClean="0">
                <a:latin typeface="Georgia" pitchFamily="18" charset="0"/>
              </a:rPr>
              <a:t>Dr</a:t>
            </a:r>
            <a:endParaRPr lang="en-US" dirty="0" smtClean="0">
              <a:latin typeface="Georgia" pitchFamily="18" charset="0"/>
            </a:endParaRPr>
          </a:p>
          <a:p>
            <a:pPr marL="0" indent="0">
              <a:buNone/>
            </a:pPr>
            <a:r>
              <a:rPr lang="en-US" dirty="0" smtClean="0">
                <a:latin typeface="Georgia" pitchFamily="18" charset="0"/>
              </a:rPr>
              <a:t>9. </a:t>
            </a:r>
            <a:r>
              <a:rPr lang="en-US" dirty="0" err="1" smtClean="0">
                <a:latin typeface="Georgia" pitchFamily="18" charset="0"/>
              </a:rPr>
              <a:t>Vincente</a:t>
            </a:r>
            <a:r>
              <a:rPr lang="en-US" dirty="0" smtClean="0">
                <a:latin typeface="Georgia" pitchFamily="18" charset="0"/>
              </a:rPr>
              <a:t> St/Portola </a:t>
            </a:r>
            <a:r>
              <a:rPr lang="en-US" dirty="0" err="1" smtClean="0">
                <a:latin typeface="Georgia" pitchFamily="18" charset="0"/>
              </a:rPr>
              <a:t>Dr</a:t>
            </a:r>
            <a:endParaRPr lang="en-US" dirty="0" smtClean="0">
              <a:latin typeface="Georgia" pitchFamily="18" charset="0"/>
            </a:endParaRPr>
          </a:p>
          <a:p>
            <a:pPr marL="0" indent="0">
              <a:buNone/>
            </a:pPr>
            <a:r>
              <a:rPr lang="en-US" dirty="0" smtClean="0">
                <a:latin typeface="Georgia" pitchFamily="18" charset="0"/>
              </a:rPr>
              <a:t>10. Noriega St/ 22nd Ave</a:t>
            </a:r>
          </a:p>
          <a:p>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967957166"/>
      </p:ext>
    </p:extLst>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Celebrities in the Area!</a:t>
            </a:r>
            <a:endParaRPr lang="en-US" dirty="0"/>
          </a:p>
        </p:txBody>
      </p:sp>
      <p:sp>
        <p:nvSpPr>
          <p:cNvPr id="3" name="Content Placeholder 2"/>
          <p:cNvSpPr>
            <a:spLocks noGrp="1"/>
          </p:cNvSpPr>
          <p:nvPr>
            <p:ph sz="half" idx="1"/>
          </p:nvPr>
        </p:nvSpPr>
        <p:spPr>
          <a:xfrm>
            <a:off x="838200" y="1524000"/>
            <a:ext cx="3566160" cy="5083175"/>
          </a:xfrm>
        </p:spPr>
        <p:txBody>
          <a:bodyPr>
            <a:normAutofit fontScale="85000" lnSpcReduction="10000"/>
          </a:bodyPr>
          <a:lstStyle/>
          <a:p>
            <a:r>
              <a:rPr lang="en-US" dirty="0" smtClean="0"/>
              <a:t>Robin Williams (actor) </a:t>
            </a:r>
          </a:p>
          <a:p>
            <a:r>
              <a:rPr lang="en-US" dirty="0" smtClean="0"/>
              <a:t>Sean Penn (actor)</a:t>
            </a:r>
          </a:p>
          <a:p>
            <a:r>
              <a:rPr lang="en-US" dirty="0" smtClean="0"/>
              <a:t>Danielle Steele (author)</a:t>
            </a:r>
          </a:p>
          <a:p>
            <a:r>
              <a:rPr lang="en-US" dirty="0" smtClean="0"/>
              <a:t>Danny Glover (actor)</a:t>
            </a:r>
          </a:p>
          <a:p>
            <a:r>
              <a:rPr lang="en-US" dirty="0" smtClean="0"/>
              <a:t>Sharon Stone (actress)</a:t>
            </a:r>
          </a:p>
          <a:p>
            <a:r>
              <a:rPr lang="en-US" dirty="0" smtClean="0"/>
              <a:t>Nicholas Cage (actor) </a:t>
            </a:r>
          </a:p>
          <a:p>
            <a:r>
              <a:rPr lang="en-US" dirty="0" smtClean="0"/>
              <a:t>Rob Schneider (comedian)</a:t>
            </a:r>
          </a:p>
          <a:p>
            <a:r>
              <a:rPr lang="en-US" dirty="0" smtClean="0"/>
              <a:t>Clint Eastwood (actor) </a:t>
            </a:r>
          </a:p>
          <a:p>
            <a:r>
              <a:rPr lang="en-US" dirty="0" smtClean="0"/>
              <a:t>Michelle Pfeiffer (actress) </a:t>
            </a:r>
            <a:endParaRPr lang="en-US" dirty="0"/>
          </a:p>
        </p:txBody>
      </p:sp>
      <p:sp>
        <p:nvSpPr>
          <p:cNvPr id="6" name="TextBox 5"/>
          <p:cNvSpPr txBox="1"/>
          <p:nvPr/>
        </p:nvSpPr>
        <p:spPr>
          <a:xfrm>
            <a:off x="4343400" y="6211669"/>
            <a:ext cx="6096000" cy="646331"/>
          </a:xfrm>
          <a:prstGeom prst="rect">
            <a:avLst/>
          </a:prstGeom>
          <a:noFill/>
        </p:spPr>
        <p:txBody>
          <a:bodyPr wrap="square" rtlCol="0">
            <a:spAutoFit/>
          </a:bodyPr>
          <a:lstStyle/>
          <a:p>
            <a:r>
              <a:rPr lang="en-US" dirty="0" smtClean="0"/>
              <a:t>Source: http://</a:t>
            </a:r>
            <a:r>
              <a:rPr lang="en-US" dirty="0" err="1" smtClean="0"/>
              <a:t>answers.yahoo.com/question/index?qid</a:t>
            </a:r>
            <a:r>
              <a:rPr lang="en-US" dirty="0" smtClean="0"/>
              <a:t>=20060819111831AAXBQ1W</a:t>
            </a:r>
            <a:endParaRPr lang="en-US" dirty="0"/>
          </a:p>
        </p:txBody>
      </p:sp>
      <p:pic>
        <p:nvPicPr>
          <p:cNvPr id="7" name="Picture 6"/>
          <p:cNvPicPr>
            <a:picLocks noChangeAspect="1"/>
          </p:cNvPicPr>
          <p:nvPr/>
        </p:nvPicPr>
        <p:blipFill>
          <a:blip r:embed="rId2"/>
          <a:stretch>
            <a:fillRect/>
          </a:stretch>
        </p:blipFill>
        <p:spPr>
          <a:xfrm>
            <a:off x="4114800" y="1447801"/>
            <a:ext cx="1371600" cy="2061148"/>
          </a:xfrm>
          <a:prstGeom prst="rect">
            <a:avLst/>
          </a:prstGeom>
        </p:spPr>
      </p:pic>
      <p:pic>
        <p:nvPicPr>
          <p:cNvPr id="8" name="Picture 7"/>
          <p:cNvPicPr>
            <a:picLocks noChangeAspect="1"/>
          </p:cNvPicPr>
          <p:nvPr/>
        </p:nvPicPr>
        <p:blipFill>
          <a:blip r:embed="rId3"/>
          <a:stretch>
            <a:fillRect/>
          </a:stretch>
        </p:blipFill>
        <p:spPr>
          <a:xfrm>
            <a:off x="7404100" y="1600200"/>
            <a:ext cx="1739900" cy="2153342"/>
          </a:xfrm>
          <a:prstGeom prst="rect">
            <a:avLst/>
          </a:prstGeom>
        </p:spPr>
      </p:pic>
      <p:pic>
        <p:nvPicPr>
          <p:cNvPr id="9" name="Picture 8"/>
          <p:cNvPicPr>
            <a:picLocks noChangeAspect="1"/>
          </p:cNvPicPr>
          <p:nvPr/>
        </p:nvPicPr>
        <p:blipFill>
          <a:blip r:embed="rId4"/>
          <a:stretch>
            <a:fillRect/>
          </a:stretch>
        </p:blipFill>
        <p:spPr>
          <a:xfrm>
            <a:off x="5486400" y="2057400"/>
            <a:ext cx="1885950" cy="2345709"/>
          </a:xfrm>
          <a:prstGeom prst="rect">
            <a:avLst/>
          </a:prstGeom>
        </p:spPr>
      </p:pic>
      <p:pic>
        <p:nvPicPr>
          <p:cNvPr id="10" name="Picture 9"/>
          <p:cNvPicPr>
            <a:picLocks noChangeAspect="1"/>
          </p:cNvPicPr>
          <p:nvPr/>
        </p:nvPicPr>
        <p:blipFill>
          <a:blip r:embed="rId5"/>
          <a:stretch>
            <a:fillRect/>
          </a:stretch>
        </p:blipFill>
        <p:spPr>
          <a:xfrm>
            <a:off x="7620000" y="3810000"/>
            <a:ext cx="1524000" cy="2152952"/>
          </a:xfrm>
          <a:prstGeom prst="rect">
            <a:avLst/>
          </a:prstGeom>
        </p:spPr>
      </p:pic>
      <p:pic>
        <p:nvPicPr>
          <p:cNvPr id="11" name="Picture 10"/>
          <p:cNvPicPr>
            <a:picLocks noChangeAspect="1"/>
          </p:cNvPicPr>
          <p:nvPr/>
        </p:nvPicPr>
        <p:blipFill>
          <a:blip r:embed="rId6"/>
          <a:stretch>
            <a:fillRect/>
          </a:stretch>
        </p:blipFill>
        <p:spPr>
          <a:xfrm>
            <a:off x="4495800" y="4495800"/>
            <a:ext cx="1187450" cy="1714500"/>
          </a:xfrm>
          <a:prstGeom prst="rect">
            <a:avLst/>
          </a:prstGeo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Culture </a:t>
            </a:r>
            <a:endParaRPr lang="en-US" dirty="0"/>
          </a:p>
        </p:txBody>
      </p:sp>
      <p:sp>
        <p:nvSpPr>
          <p:cNvPr id="5" name="Content Placeholder 4"/>
          <p:cNvSpPr>
            <a:spLocks noGrp="1"/>
          </p:cNvSpPr>
          <p:nvPr>
            <p:ph idx="1"/>
          </p:nvPr>
        </p:nvSpPr>
        <p:spPr>
          <a:xfrm>
            <a:off x="792163" y="1761565"/>
            <a:ext cx="3094038" cy="4289611"/>
          </a:xfrm>
        </p:spPr>
        <p:txBody>
          <a:bodyPr>
            <a:normAutofit fontScale="92500"/>
          </a:bodyPr>
          <a:lstStyle/>
          <a:p>
            <a:r>
              <a:rPr lang="en-US" dirty="0" smtClean="0"/>
              <a:t>Diverse in terms of art, music, cuisine, festivities, museums, and architecture!</a:t>
            </a:r>
          </a:p>
          <a:p>
            <a:r>
              <a:rPr lang="en-US" dirty="0" smtClean="0"/>
              <a:t>Attracts a diverse amount of people from all over the world! </a:t>
            </a:r>
            <a:endParaRPr lang="en-US" dirty="0"/>
          </a:p>
        </p:txBody>
      </p:sp>
      <p:pic>
        <p:nvPicPr>
          <p:cNvPr id="6" name="Picture 5"/>
          <p:cNvPicPr>
            <a:picLocks noChangeAspect="1"/>
          </p:cNvPicPr>
          <p:nvPr/>
        </p:nvPicPr>
        <p:blipFill>
          <a:blip r:embed="rId2"/>
          <a:stretch>
            <a:fillRect/>
          </a:stretch>
        </p:blipFill>
        <p:spPr>
          <a:xfrm>
            <a:off x="5181600" y="1524000"/>
            <a:ext cx="3492500" cy="2324100"/>
          </a:xfrm>
          <a:prstGeom prst="rect">
            <a:avLst/>
          </a:prstGeom>
        </p:spPr>
      </p:pic>
      <p:pic>
        <p:nvPicPr>
          <p:cNvPr id="7" name="Picture 6"/>
          <p:cNvPicPr>
            <a:picLocks noChangeAspect="1"/>
          </p:cNvPicPr>
          <p:nvPr/>
        </p:nvPicPr>
        <p:blipFill>
          <a:blip r:embed="rId3"/>
          <a:stretch>
            <a:fillRect/>
          </a:stretch>
        </p:blipFill>
        <p:spPr>
          <a:xfrm>
            <a:off x="5334000" y="3962400"/>
            <a:ext cx="3200400" cy="2540000"/>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Museums</a:t>
            </a:r>
            <a:endParaRPr lang="en-US" dirty="0"/>
          </a:p>
        </p:txBody>
      </p:sp>
      <p:sp>
        <p:nvSpPr>
          <p:cNvPr id="3" name="Content Placeholder 2"/>
          <p:cNvSpPr>
            <a:spLocks noGrp="1"/>
          </p:cNvSpPr>
          <p:nvPr>
            <p:ph idx="1"/>
          </p:nvPr>
        </p:nvSpPr>
        <p:spPr>
          <a:xfrm>
            <a:off x="792163" y="1761565"/>
            <a:ext cx="5532438" cy="4289611"/>
          </a:xfrm>
        </p:spPr>
        <p:txBody>
          <a:bodyPr>
            <a:normAutofit fontScale="92500" lnSpcReduction="20000"/>
          </a:bodyPr>
          <a:lstStyle/>
          <a:p>
            <a:r>
              <a:rPr lang="en-US" dirty="0" smtClean="0"/>
              <a:t>San Francisco Museum of Modern Art (SFMOMA)</a:t>
            </a:r>
          </a:p>
          <a:p>
            <a:pPr lvl="1"/>
            <a:r>
              <a:rPr lang="en-US" dirty="0" smtClean="0"/>
              <a:t>20</a:t>
            </a:r>
            <a:r>
              <a:rPr lang="en-US" baseline="30000" dirty="0" smtClean="0"/>
              <a:t>th</a:t>
            </a:r>
            <a:r>
              <a:rPr lang="en-US" dirty="0" smtClean="0"/>
              <a:t> Century to contemporary pieces</a:t>
            </a:r>
          </a:p>
          <a:p>
            <a:r>
              <a:rPr lang="en-US" dirty="0" smtClean="0"/>
              <a:t>The Palace of Fine Arts</a:t>
            </a:r>
          </a:p>
          <a:p>
            <a:pPr lvl="1"/>
            <a:r>
              <a:rPr lang="en-US" dirty="0" smtClean="0"/>
              <a:t>Museum of popular science</a:t>
            </a:r>
          </a:p>
          <a:p>
            <a:r>
              <a:rPr lang="en-US" dirty="0" smtClean="0"/>
              <a:t>Asian Art Museum of San Francisco </a:t>
            </a:r>
          </a:p>
          <a:p>
            <a:r>
              <a:rPr lang="en-US" dirty="0" smtClean="0"/>
              <a:t>San Francisco Zoo</a:t>
            </a:r>
          </a:p>
          <a:p>
            <a:pPr lvl="1"/>
            <a:r>
              <a:rPr lang="en-US" dirty="0" smtClean="0"/>
              <a:t>Cares of over 250 species!</a:t>
            </a:r>
          </a:p>
          <a:p>
            <a:endParaRPr lang="en-US" dirty="0" smtClean="0"/>
          </a:p>
          <a:p>
            <a:pPr lvl="1">
              <a:buNone/>
            </a:pPr>
            <a:endParaRPr lang="en-US" dirty="0" smtClean="0"/>
          </a:p>
          <a:p>
            <a:pPr lvl="1"/>
            <a:endParaRPr lang="en-US" dirty="0"/>
          </a:p>
        </p:txBody>
      </p:sp>
      <p:pic>
        <p:nvPicPr>
          <p:cNvPr id="4" name="Picture 3"/>
          <p:cNvPicPr>
            <a:picLocks noChangeAspect="1"/>
          </p:cNvPicPr>
          <p:nvPr/>
        </p:nvPicPr>
        <p:blipFill>
          <a:blip r:embed="rId2"/>
          <a:stretch>
            <a:fillRect/>
          </a:stretch>
        </p:blipFill>
        <p:spPr>
          <a:xfrm>
            <a:off x="6350000" y="1447800"/>
            <a:ext cx="2794000" cy="2095500"/>
          </a:xfrm>
          <a:prstGeom prst="rect">
            <a:avLst/>
          </a:prstGeom>
        </p:spPr>
      </p:pic>
      <p:pic>
        <p:nvPicPr>
          <p:cNvPr id="5" name="Picture 4"/>
          <p:cNvPicPr>
            <a:picLocks noChangeAspect="1"/>
          </p:cNvPicPr>
          <p:nvPr/>
        </p:nvPicPr>
        <p:blipFill>
          <a:blip r:embed="rId3"/>
          <a:stretch>
            <a:fillRect/>
          </a:stretch>
        </p:blipFill>
        <p:spPr>
          <a:xfrm>
            <a:off x="7112000" y="4241800"/>
            <a:ext cx="2032000" cy="2616200"/>
          </a:xfrm>
          <a:prstGeom prst="rect">
            <a:avLst/>
          </a:prstGeom>
        </p:spPr>
      </p:pic>
      <p:sp>
        <p:nvSpPr>
          <p:cNvPr id="6" name="TextBox 5"/>
          <p:cNvSpPr txBox="1"/>
          <p:nvPr/>
        </p:nvSpPr>
        <p:spPr>
          <a:xfrm>
            <a:off x="6400800" y="3429000"/>
            <a:ext cx="2743200" cy="369332"/>
          </a:xfrm>
          <a:prstGeom prst="rect">
            <a:avLst/>
          </a:prstGeom>
          <a:noFill/>
        </p:spPr>
        <p:txBody>
          <a:bodyPr wrap="square" rtlCol="0">
            <a:spAutoFit/>
          </a:bodyPr>
          <a:lstStyle/>
          <a:p>
            <a:r>
              <a:rPr lang="en-US" dirty="0" smtClean="0"/>
              <a:t>The Palace of Fine Arts</a:t>
            </a:r>
            <a:endParaRPr lang="en-US" dirty="0"/>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latin typeface="Georgia" pitchFamily="18" charset="0"/>
              </a:rPr>
              <a:t>Prehistory</a:t>
            </a:r>
            <a:endParaRPr lang="en-US" dirty="0">
              <a:latin typeface="Georgia" pitchFamily="18" charset="0"/>
            </a:endParaRPr>
          </a:p>
        </p:txBody>
      </p:sp>
      <p:sp>
        <p:nvSpPr>
          <p:cNvPr id="5" name="Content Placeholder 4"/>
          <p:cNvSpPr>
            <a:spLocks noGrp="1"/>
          </p:cNvSpPr>
          <p:nvPr>
            <p:ph sz="half" idx="1"/>
          </p:nvPr>
        </p:nvSpPr>
        <p:spPr/>
        <p:txBody>
          <a:bodyPr>
            <a:normAutofit fontScale="70000" lnSpcReduction="20000"/>
          </a:bodyPr>
          <a:lstStyle/>
          <a:p>
            <a:r>
              <a:rPr lang="en-US" dirty="0" smtClean="0">
                <a:latin typeface="Georgia" pitchFamily="18" charset="0"/>
              </a:rPr>
              <a:t>3,000 </a:t>
            </a:r>
            <a:r>
              <a:rPr lang="en-US" dirty="0">
                <a:latin typeface="Georgia" pitchFamily="18" charset="0"/>
              </a:rPr>
              <a:t>BC: </a:t>
            </a:r>
            <a:r>
              <a:rPr lang="en-US" dirty="0" smtClean="0">
                <a:latin typeface="Georgia" pitchFamily="18" charset="0"/>
              </a:rPr>
              <a:t>The first inhabitants of San Francisco are discovered</a:t>
            </a:r>
            <a:endParaRPr lang="en-US" dirty="0">
              <a:latin typeface="Georgia" pitchFamily="18" charset="0"/>
            </a:endParaRPr>
          </a:p>
          <a:p>
            <a:r>
              <a:rPr lang="en-US" dirty="0" smtClean="0">
                <a:latin typeface="Georgia" pitchFamily="18" charset="0"/>
              </a:rPr>
              <a:t>16</a:t>
            </a:r>
            <a:r>
              <a:rPr lang="en-US" baseline="30000" dirty="0" smtClean="0">
                <a:latin typeface="Georgia" pitchFamily="18" charset="0"/>
              </a:rPr>
              <a:t>th</a:t>
            </a:r>
            <a:r>
              <a:rPr lang="en-US" dirty="0" smtClean="0">
                <a:latin typeface="Georgia" pitchFamily="18" charset="0"/>
              </a:rPr>
              <a:t> </a:t>
            </a:r>
            <a:r>
              <a:rPr lang="en-US" dirty="0">
                <a:latin typeface="Georgia" pitchFamily="18" charset="0"/>
              </a:rPr>
              <a:t>century: </a:t>
            </a:r>
            <a:r>
              <a:rPr lang="en-US" dirty="0" err="1">
                <a:latin typeface="Georgia" pitchFamily="18" charset="0"/>
              </a:rPr>
              <a:t>Yelamu</a:t>
            </a:r>
            <a:r>
              <a:rPr lang="en-US" dirty="0">
                <a:latin typeface="Georgia" pitchFamily="18" charset="0"/>
              </a:rPr>
              <a:t> tribe lives here</a:t>
            </a:r>
          </a:p>
          <a:p>
            <a:r>
              <a:rPr lang="en-US" dirty="0" smtClean="0">
                <a:latin typeface="Georgia" pitchFamily="18" charset="0"/>
              </a:rPr>
              <a:t>1769</a:t>
            </a:r>
            <a:r>
              <a:rPr lang="en-US" dirty="0">
                <a:latin typeface="Georgia" pitchFamily="18" charset="0"/>
              </a:rPr>
              <a:t>: Westerners part of the Portola expedition stumble upon the </a:t>
            </a:r>
            <a:r>
              <a:rPr lang="en-US" dirty="0" smtClean="0">
                <a:latin typeface="Georgia" pitchFamily="18" charset="0"/>
              </a:rPr>
              <a:t>San Francisco bay</a:t>
            </a:r>
            <a:endParaRPr lang="en-US" dirty="0">
              <a:latin typeface="Georgia" pitchFamily="18" charset="0"/>
            </a:endParaRPr>
          </a:p>
          <a:p>
            <a:r>
              <a:rPr lang="en-US" dirty="0" smtClean="0">
                <a:latin typeface="Georgia" pitchFamily="18" charset="0"/>
              </a:rPr>
              <a:t>1786</a:t>
            </a:r>
            <a:r>
              <a:rPr lang="en-US" dirty="0">
                <a:latin typeface="Georgia" pitchFamily="18" charset="0"/>
              </a:rPr>
              <a:t>: Juan </a:t>
            </a:r>
            <a:r>
              <a:rPr lang="en-US" dirty="0" err="1">
                <a:latin typeface="Georgia" pitchFamily="18" charset="0"/>
              </a:rPr>
              <a:t>Bautiza</a:t>
            </a:r>
            <a:r>
              <a:rPr lang="en-US" dirty="0">
                <a:latin typeface="Georgia" pitchFamily="18" charset="0"/>
              </a:rPr>
              <a:t> de Anza leaves San Diego to start a Spanish settlement in San </a:t>
            </a:r>
            <a:r>
              <a:rPr lang="en-US" dirty="0" smtClean="0">
                <a:latin typeface="Georgia" pitchFamily="18" charset="0"/>
              </a:rPr>
              <a:t>Francisco</a:t>
            </a:r>
          </a:p>
          <a:p>
            <a:r>
              <a:rPr lang="en-US" dirty="0" smtClean="0">
                <a:latin typeface="Georgia" pitchFamily="18" charset="0"/>
              </a:rPr>
              <a:t>1808</a:t>
            </a:r>
            <a:r>
              <a:rPr lang="en-US" dirty="0">
                <a:latin typeface="Georgia" pitchFamily="18" charset="0"/>
              </a:rPr>
              <a:t>: Mission San Francisco de </a:t>
            </a:r>
            <a:r>
              <a:rPr lang="en-US" dirty="0" err="1">
                <a:latin typeface="Georgia" pitchFamily="18" charset="0"/>
              </a:rPr>
              <a:t>Asis</a:t>
            </a:r>
            <a:r>
              <a:rPr lang="en-US" dirty="0">
                <a:latin typeface="Georgia" pitchFamily="18" charset="0"/>
              </a:rPr>
              <a:t> is the center of spiritual life for local tribes</a:t>
            </a:r>
          </a:p>
          <a:p>
            <a:endParaRPr lang="en-US" dirty="0"/>
          </a:p>
        </p:txBody>
      </p:sp>
      <p:pic>
        <p:nvPicPr>
          <p:cNvPr id="9" name="Content Placeholder 8"/>
          <p:cNvPicPr>
            <a:picLocks noGrp="1" noChangeAspect="1"/>
          </p:cNvPicPr>
          <p:nvPr>
            <p:ph sz="half" idx="2"/>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t="-13272" b="-13272"/>
          <a:stretch>
            <a:fillRect/>
          </a:stretch>
        </p:blipFill>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97618859"/>
      </p:ext>
    </p:extLst>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More Museums!</a:t>
            </a:r>
            <a:endParaRPr lang="en-US" dirty="0"/>
          </a:p>
        </p:txBody>
      </p:sp>
      <p:sp>
        <p:nvSpPr>
          <p:cNvPr id="3" name="Content Placeholder 2"/>
          <p:cNvSpPr>
            <a:spLocks noGrp="1"/>
          </p:cNvSpPr>
          <p:nvPr>
            <p:ph idx="1"/>
          </p:nvPr>
        </p:nvSpPr>
        <p:spPr>
          <a:xfrm>
            <a:off x="0" y="1524000"/>
            <a:ext cx="4846638" cy="3962400"/>
          </a:xfrm>
        </p:spPr>
        <p:txBody>
          <a:bodyPr>
            <a:normAutofit fontScale="70000" lnSpcReduction="20000"/>
          </a:bodyPr>
          <a:lstStyle/>
          <a:p>
            <a:r>
              <a:rPr lang="en-US" dirty="0" smtClean="0"/>
              <a:t>Contemporary Jewish Museum</a:t>
            </a:r>
          </a:p>
          <a:p>
            <a:r>
              <a:rPr lang="en-US" dirty="0" smtClean="0"/>
              <a:t>Museum of African Diaspora </a:t>
            </a:r>
          </a:p>
          <a:p>
            <a:r>
              <a:rPr lang="en-US" dirty="0" smtClean="0"/>
              <a:t>Cartoon Art Museum </a:t>
            </a:r>
          </a:p>
          <a:p>
            <a:r>
              <a:rPr lang="en-US" dirty="0" smtClean="0"/>
              <a:t>Ripley’s Believe It Or Not! Museum</a:t>
            </a:r>
          </a:p>
          <a:p>
            <a:r>
              <a:rPr lang="en-US" dirty="0" smtClean="0"/>
              <a:t>The Tattoo Art Museum </a:t>
            </a:r>
          </a:p>
          <a:p>
            <a:r>
              <a:rPr lang="en-US" dirty="0" smtClean="0"/>
              <a:t>The Wax Museum </a:t>
            </a:r>
          </a:p>
          <a:p>
            <a:r>
              <a:rPr lang="en-US" dirty="0" smtClean="0"/>
              <a:t>The UFO, Bigfoot, and Loch Ness Monster Museum </a:t>
            </a:r>
          </a:p>
          <a:p>
            <a:pPr>
              <a:buNone/>
            </a:pPr>
            <a:endParaRPr lang="en-US" dirty="0" smtClean="0"/>
          </a:p>
          <a:p>
            <a:endParaRPr lang="en-US" dirty="0"/>
          </a:p>
        </p:txBody>
      </p:sp>
      <p:pic>
        <p:nvPicPr>
          <p:cNvPr id="5" name="Picture 4"/>
          <p:cNvPicPr>
            <a:picLocks noChangeAspect="1"/>
          </p:cNvPicPr>
          <p:nvPr/>
        </p:nvPicPr>
        <p:blipFill>
          <a:blip r:embed="rId2"/>
          <a:stretch>
            <a:fillRect/>
          </a:stretch>
        </p:blipFill>
        <p:spPr>
          <a:xfrm>
            <a:off x="6209468" y="1447800"/>
            <a:ext cx="2096332" cy="3200400"/>
          </a:xfrm>
          <a:prstGeom prst="rect">
            <a:avLst/>
          </a:prstGeom>
        </p:spPr>
      </p:pic>
      <p:sp>
        <p:nvSpPr>
          <p:cNvPr id="6" name="TextBox 5"/>
          <p:cNvSpPr txBox="1"/>
          <p:nvPr/>
        </p:nvSpPr>
        <p:spPr>
          <a:xfrm>
            <a:off x="5105400" y="4724400"/>
            <a:ext cx="4038600" cy="923330"/>
          </a:xfrm>
          <a:prstGeom prst="rect">
            <a:avLst/>
          </a:prstGeom>
          <a:noFill/>
        </p:spPr>
        <p:txBody>
          <a:bodyPr wrap="square" rtlCol="0">
            <a:spAutoFit/>
          </a:bodyPr>
          <a:lstStyle/>
          <a:p>
            <a:pPr algn="ctr"/>
            <a:r>
              <a:rPr lang="en-US" dirty="0" smtClean="0"/>
              <a:t>Many of these museums are located </a:t>
            </a:r>
          </a:p>
          <a:p>
            <a:pPr algn="ctr"/>
            <a:r>
              <a:rPr lang="en-US" dirty="0" smtClean="0"/>
              <a:t>at Fisherman’s Wharf, a popular neighborhood in San Francisco </a:t>
            </a:r>
            <a:endParaRPr lang="en-US" dirty="0"/>
          </a:p>
        </p:txBody>
      </p:sp>
      <p:sp>
        <p:nvSpPr>
          <p:cNvPr id="7" name="TextBox 6"/>
          <p:cNvSpPr txBox="1"/>
          <p:nvPr/>
        </p:nvSpPr>
        <p:spPr>
          <a:xfrm>
            <a:off x="609600" y="5867400"/>
            <a:ext cx="8001000" cy="892552"/>
          </a:xfrm>
          <a:prstGeom prst="rect">
            <a:avLst/>
          </a:prstGeom>
          <a:noFill/>
        </p:spPr>
        <p:txBody>
          <a:bodyPr wrap="square" rtlCol="0">
            <a:spAutoFit/>
          </a:bodyPr>
          <a:lstStyle/>
          <a:p>
            <a:r>
              <a:rPr lang="en-US" sz="2600" dirty="0" smtClean="0"/>
              <a:t>With all of these different types of cultural museums, San Francisco proves to be an incredibly diverse place!</a:t>
            </a:r>
            <a:endParaRPr lang="en-US" sz="2600"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Performing Arts</a:t>
            </a:r>
            <a:endParaRPr lang="en-US" dirty="0"/>
          </a:p>
        </p:txBody>
      </p:sp>
      <p:sp>
        <p:nvSpPr>
          <p:cNvPr id="3" name="Content Placeholder 2"/>
          <p:cNvSpPr>
            <a:spLocks noGrp="1"/>
          </p:cNvSpPr>
          <p:nvPr>
            <p:ph idx="1"/>
          </p:nvPr>
        </p:nvSpPr>
        <p:spPr>
          <a:xfrm>
            <a:off x="0" y="1676400"/>
            <a:ext cx="4999038" cy="4289611"/>
          </a:xfrm>
        </p:spPr>
        <p:txBody>
          <a:bodyPr>
            <a:normAutofit fontScale="92500" lnSpcReduction="20000"/>
          </a:bodyPr>
          <a:lstStyle/>
          <a:p>
            <a:r>
              <a:rPr lang="en-US" dirty="0" smtClean="0"/>
              <a:t>Popular Classical and Opera venues include the San Francisco Symphony, The San Francisco Opera House, and The San Francisco Ballet</a:t>
            </a:r>
          </a:p>
          <a:p>
            <a:r>
              <a:rPr lang="en-US" dirty="0" smtClean="0"/>
              <a:t>All of these are performed at The San Francisco War Memorial and Performing Arts Center, which are some of the oldest performing arts companies in America. </a:t>
            </a:r>
            <a:endParaRPr lang="en-US" dirty="0"/>
          </a:p>
        </p:txBody>
      </p:sp>
      <p:pic>
        <p:nvPicPr>
          <p:cNvPr id="4" name="Picture 3"/>
          <p:cNvPicPr>
            <a:picLocks noChangeAspect="1"/>
          </p:cNvPicPr>
          <p:nvPr/>
        </p:nvPicPr>
        <p:blipFill>
          <a:blip r:embed="rId2"/>
          <a:stretch>
            <a:fillRect/>
          </a:stretch>
        </p:blipFill>
        <p:spPr>
          <a:xfrm>
            <a:off x="5721743" y="1524000"/>
            <a:ext cx="3422257" cy="2209800"/>
          </a:xfrm>
          <a:prstGeom prst="rect">
            <a:avLst/>
          </a:prstGeom>
        </p:spPr>
      </p:pic>
      <p:pic>
        <p:nvPicPr>
          <p:cNvPr id="5" name="Picture 4"/>
          <p:cNvPicPr>
            <a:picLocks noChangeAspect="1"/>
          </p:cNvPicPr>
          <p:nvPr/>
        </p:nvPicPr>
        <p:blipFill>
          <a:blip r:embed="rId3"/>
          <a:stretch>
            <a:fillRect/>
          </a:stretch>
        </p:blipFill>
        <p:spPr>
          <a:xfrm>
            <a:off x="6248400" y="3800330"/>
            <a:ext cx="2362200" cy="3057670"/>
          </a:xfrm>
          <a:prstGeom prst="rect">
            <a:avLst/>
          </a:prstGeom>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Music</a:t>
            </a:r>
            <a:endParaRPr lang="en-US" dirty="0"/>
          </a:p>
        </p:txBody>
      </p:sp>
      <p:sp>
        <p:nvSpPr>
          <p:cNvPr id="3" name="Content Placeholder 2"/>
          <p:cNvSpPr>
            <a:spLocks noGrp="1"/>
          </p:cNvSpPr>
          <p:nvPr>
            <p:ph idx="1"/>
          </p:nvPr>
        </p:nvSpPr>
        <p:spPr/>
        <p:txBody>
          <a:bodyPr/>
          <a:lstStyle/>
          <a:p>
            <a:r>
              <a:rPr lang="en-US" dirty="0" smtClean="0"/>
              <a:t>Tony Bennett’s “I Left My Heart in San Francisco </a:t>
            </a:r>
          </a:p>
          <a:p>
            <a:pPr lvl="1"/>
            <a:r>
              <a:rPr lang="en-US" dirty="0" smtClean="0">
                <a:hlinkClick r:id="rId2"/>
              </a:rPr>
              <a:t>http://www.youtube.com/watch?v=I6d03gbmAzc</a:t>
            </a:r>
            <a:endParaRPr lang="en-US" dirty="0" smtClean="0"/>
          </a:p>
          <a:p>
            <a:r>
              <a:rPr lang="en-US" dirty="0" smtClean="0"/>
              <a:t>Train’s “Save Me, San Francisco”</a:t>
            </a:r>
          </a:p>
          <a:p>
            <a:pPr lvl="1"/>
            <a:r>
              <a:rPr lang="en-US" dirty="0" smtClean="0">
                <a:hlinkClick r:id="rId3"/>
              </a:rPr>
              <a:t>http://www.youtube.com/watch?v=zftcZYdOl3Y</a:t>
            </a:r>
            <a:endParaRPr lang="en-US" dirty="0" smtClean="0"/>
          </a:p>
          <a:p>
            <a:pPr lvl="1"/>
            <a:r>
              <a:rPr lang="en-US" dirty="0" smtClean="0"/>
              <a:t>This music video is filmed in various different places in San Francisco; it is very cool to see! </a:t>
            </a:r>
            <a:endParaRPr lang="en-US" dirty="0"/>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More Music!</a:t>
            </a:r>
            <a:endParaRPr lang="en-US" dirty="0"/>
          </a:p>
        </p:txBody>
      </p:sp>
      <p:sp>
        <p:nvSpPr>
          <p:cNvPr id="3" name="Content Placeholder 2"/>
          <p:cNvSpPr>
            <a:spLocks noGrp="1"/>
          </p:cNvSpPr>
          <p:nvPr>
            <p:ph idx="1"/>
          </p:nvPr>
        </p:nvSpPr>
        <p:spPr>
          <a:xfrm>
            <a:off x="685800" y="1371600"/>
            <a:ext cx="8001000" cy="4289611"/>
          </a:xfrm>
        </p:spPr>
        <p:txBody>
          <a:bodyPr/>
          <a:lstStyle/>
          <a:p>
            <a:r>
              <a:rPr lang="en-US" dirty="0" smtClean="0"/>
              <a:t>San Francisco was the birth of many trends in rock music in the 1960s. </a:t>
            </a:r>
          </a:p>
          <a:p>
            <a:pPr lvl="1"/>
            <a:r>
              <a:rPr lang="en-US" dirty="0" smtClean="0"/>
              <a:t>The two most influential bands of the era were the Grateful Dead and Jefferson Airplane</a:t>
            </a:r>
          </a:p>
          <a:p>
            <a:r>
              <a:rPr lang="en-US" dirty="0" smtClean="0"/>
              <a:t>More bands include Journey, Creedence Clearwater Revival, Metallica, and Santana </a:t>
            </a:r>
            <a:endParaRPr lang="en-US" dirty="0"/>
          </a:p>
        </p:txBody>
      </p:sp>
      <p:pic>
        <p:nvPicPr>
          <p:cNvPr id="4" name="Picture 3"/>
          <p:cNvPicPr>
            <a:picLocks noChangeAspect="1"/>
          </p:cNvPicPr>
          <p:nvPr/>
        </p:nvPicPr>
        <p:blipFill>
          <a:blip r:embed="rId2"/>
          <a:stretch>
            <a:fillRect/>
          </a:stretch>
        </p:blipFill>
        <p:spPr>
          <a:xfrm>
            <a:off x="304800" y="4794821"/>
            <a:ext cx="2914650" cy="2063179"/>
          </a:xfrm>
          <a:prstGeom prst="rect">
            <a:avLst/>
          </a:prstGeom>
        </p:spPr>
      </p:pic>
      <p:pic>
        <p:nvPicPr>
          <p:cNvPr id="7" name="Picture 6"/>
          <p:cNvPicPr>
            <a:picLocks noChangeAspect="1"/>
          </p:cNvPicPr>
          <p:nvPr/>
        </p:nvPicPr>
        <p:blipFill>
          <a:blip r:embed="rId3"/>
          <a:stretch>
            <a:fillRect/>
          </a:stretch>
        </p:blipFill>
        <p:spPr>
          <a:xfrm>
            <a:off x="3505200" y="4800600"/>
            <a:ext cx="5384800" cy="1511300"/>
          </a:xfrm>
          <a:prstGeom prst="rect">
            <a:avLst/>
          </a:prstGeom>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Parades and Festivals</a:t>
            </a:r>
            <a:endParaRPr lang="en-US" dirty="0"/>
          </a:p>
        </p:txBody>
      </p:sp>
      <p:sp>
        <p:nvSpPr>
          <p:cNvPr id="3" name="Content Placeholder 2"/>
          <p:cNvSpPr>
            <a:spLocks noGrp="1"/>
          </p:cNvSpPr>
          <p:nvPr>
            <p:ph idx="1"/>
          </p:nvPr>
        </p:nvSpPr>
        <p:spPr/>
        <p:txBody>
          <a:bodyPr>
            <a:normAutofit lnSpcReduction="10000"/>
          </a:bodyPr>
          <a:lstStyle/>
          <a:p>
            <a:r>
              <a:rPr lang="en-US" dirty="0" smtClean="0"/>
              <a:t>San Francisco is the home of many unique and famous street parties, parades, and festivities! </a:t>
            </a:r>
          </a:p>
          <a:p>
            <a:r>
              <a:rPr lang="en-US" dirty="0" smtClean="0"/>
              <a:t>Some of these include… </a:t>
            </a:r>
          </a:p>
          <a:p>
            <a:pPr lvl="1"/>
            <a:r>
              <a:rPr lang="en-US" dirty="0" smtClean="0"/>
              <a:t>San Francisco Lesbians, Gay, Bisexual, and  Transgender (LGBT) Parade </a:t>
            </a:r>
          </a:p>
          <a:p>
            <a:pPr lvl="1"/>
            <a:r>
              <a:rPr lang="en-US" dirty="0" smtClean="0"/>
              <a:t>The Chinese New Year Parade</a:t>
            </a:r>
          </a:p>
          <a:p>
            <a:pPr lvl="1"/>
            <a:r>
              <a:rPr lang="en-US" dirty="0" smtClean="0"/>
              <a:t>Folsom Street Fair</a:t>
            </a:r>
          </a:p>
          <a:p>
            <a:pPr lvl="1"/>
            <a:r>
              <a:rPr lang="en-US" dirty="0" smtClean="0"/>
              <a:t>Running marathons Bay to Breakers and the San Francisco Marathon </a:t>
            </a:r>
            <a:endParaRPr lang="en-US" dirty="0"/>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LGBT Parade </a:t>
            </a:r>
            <a:endParaRPr lang="en-US" dirty="0"/>
          </a:p>
        </p:txBody>
      </p:sp>
      <p:pic>
        <p:nvPicPr>
          <p:cNvPr id="4" name="Picture 3"/>
          <p:cNvPicPr>
            <a:picLocks noChangeAspect="1"/>
          </p:cNvPicPr>
          <p:nvPr/>
        </p:nvPicPr>
        <p:blipFill>
          <a:blip r:embed="rId2"/>
          <a:stretch>
            <a:fillRect/>
          </a:stretch>
        </p:blipFill>
        <p:spPr>
          <a:xfrm>
            <a:off x="381000" y="1524000"/>
            <a:ext cx="3492500" cy="2324100"/>
          </a:xfrm>
          <a:prstGeom prst="rect">
            <a:avLst/>
          </a:prstGeom>
        </p:spPr>
      </p:pic>
      <p:pic>
        <p:nvPicPr>
          <p:cNvPr id="5" name="Picture 4"/>
          <p:cNvPicPr>
            <a:picLocks noChangeAspect="1"/>
          </p:cNvPicPr>
          <p:nvPr/>
        </p:nvPicPr>
        <p:blipFill>
          <a:blip r:embed="rId3"/>
          <a:stretch>
            <a:fillRect/>
          </a:stretch>
        </p:blipFill>
        <p:spPr>
          <a:xfrm>
            <a:off x="381000" y="4114800"/>
            <a:ext cx="3505200" cy="2311400"/>
          </a:xfrm>
          <a:prstGeom prst="rect">
            <a:avLst/>
          </a:prstGeom>
        </p:spPr>
      </p:pic>
      <p:pic>
        <p:nvPicPr>
          <p:cNvPr id="6" name="Picture 5"/>
          <p:cNvPicPr>
            <a:picLocks noChangeAspect="1"/>
          </p:cNvPicPr>
          <p:nvPr/>
        </p:nvPicPr>
        <p:blipFill>
          <a:blip r:embed="rId4"/>
          <a:stretch>
            <a:fillRect/>
          </a:stretch>
        </p:blipFill>
        <p:spPr>
          <a:xfrm>
            <a:off x="5181600" y="1600200"/>
            <a:ext cx="3289300" cy="2463800"/>
          </a:xfrm>
          <a:prstGeom prst="rect">
            <a:avLst/>
          </a:prstGeom>
        </p:spPr>
      </p:pic>
      <p:pic>
        <p:nvPicPr>
          <p:cNvPr id="7" name="Picture 6"/>
          <p:cNvPicPr>
            <a:picLocks noChangeAspect="1"/>
          </p:cNvPicPr>
          <p:nvPr/>
        </p:nvPicPr>
        <p:blipFill>
          <a:blip r:embed="rId5"/>
          <a:stretch>
            <a:fillRect/>
          </a:stretch>
        </p:blipFill>
        <p:spPr>
          <a:xfrm>
            <a:off x="5181600" y="4191000"/>
            <a:ext cx="3454400" cy="2349500"/>
          </a:xfrm>
          <a:prstGeom prst="rect">
            <a:avLst/>
          </a:prstGeom>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Chinese New Year Parade</a:t>
            </a:r>
            <a:endParaRPr lang="en-US" dirty="0"/>
          </a:p>
        </p:txBody>
      </p:sp>
      <p:pic>
        <p:nvPicPr>
          <p:cNvPr id="4" name="Picture 3"/>
          <p:cNvPicPr>
            <a:picLocks noChangeAspect="1"/>
          </p:cNvPicPr>
          <p:nvPr/>
        </p:nvPicPr>
        <p:blipFill>
          <a:blip r:embed="rId2"/>
          <a:stretch>
            <a:fillRect/>
          </a:stretch>
        </p:blipFill>
        <p:spPr>
          <a:xfrm>
            <a:off x="533400" y="1676400"/>
            <a:ext cx="3492500" cy="2324100"/>
          </a:xfrm>
          <a:prstGeom prst="rect">
            <a:avLst/>
          </a:prstGeom>
        </p:spPr>
      </p:pic>
      <p:pic>
        <p:nvPicPr>
          <p:cNvPr id="5" name="Picture 4"/>
          <p:cNvPicPr>
            <a:picLocks noChangeAspect="1"/>
          </p:cNvPicPr>
          <p:nvPr/>
        </p:nvPicPr>
        <p:blipFill>
          <a:blip r:embed="rId3"/>
          <a:stretch>
            <a:fillRect/>
          </a:stretch>
        </p:blipFill>
        <p:spPr>
          <a:xfrm>
            <a:off x="5181600" y="1600200"/>
            <a:ext cx="3492500" cy="2324100"/>
          </a:xfrm>
          <a:prstGeom prst="rect">
            <a:avLst/>
          </a:prstGeom>
        </p:spPr>
      </p:pic>
      <p:pic>
        <p:nvPicPr>
          <p:cNvPr id="6" name="Picture 5"/>
          <p:cNvPicPr>
            <a:picLocks noChangeAspect="1"/>
          </p:cNvPicPr>
          <p:nvPr/>
        </p:nvPicPr>
        <p:blipFill>
          <a:blip r:embed="rId4"/>
          <a:stretch>
            <a:fillRect/>
          </a:stretch>
        </p:blipFill>
        <p:spPr>
          <a:xfrm>
            <a:off x="533400" y="4267200"/>
            <a:ext cx="3517900" cy="2311400"/>
          </a:xfrm>
          <a:prstGeom prst="rect">
            <a:avLst/>
          </a:prstGeom>
        </p:spPr>
      </p:pic>
      <p:pic>
        <p:nvPicPr>
          <p:cNvPr id="7" name="Picture 6"/>
          <p:cNvPicPr>
            <a:picLocks noChangeAspect="1"/>
          </p:cNvPicPr>
          <p:nvPr/>
        </p:nvPicPr>
        <p:blipFill>
          <a:blip r:embed="rId5"/>
          <a:stretch>
            <a:fillRect/>
          </a:stretch>
        </p:blipFill>
        <p:spPr>
          <a:xfrm>
            <a:off x="5257800" y="4267200"/>
            <a:ext cx="3492500" cy="2324100"/>
          </a:xfrm>
          <a:prstGeom prst="rect">
            <a:avLst/>
          </a:prstGeom>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381000"/>
            <a:ext cx="7570787" cy="1411941"/>
          </a:xfrm>
        </p:spPr>
        <p:txBody>
          <a:bodyPr/>
          <a:lstStyle/>
          <a:p>
            <a:r>
              <a:rPr lang="en-US" sz="3200" dirty="0" smtClean="0"/>
              <a:t>Bay to Breakers Marathon</a:t>
            </a:r>
            <a:endParaRPr lang="en-US" sz="3200" dirty="0"/>
          </a:p>
        </p:txBody>
      </p:sp>
      <p:pic>
        <p:nvPicPr>
          <p:cNvPr id="7" name="Picture 6"/>
          <p:cNvPicPr>
            <a:picLocks noChangeAspect="1"/>
          </p:cNvPicPr>
          <p:nvPr/>
        </p:nvPicPr>
        <p:blipFill>
          <a:blip r:embed="rId2"/>
          <a:stretch>
            <a:fillRect/>
          </a:stretch>
        </p:blipFill>
        <p:spPr>
          <a:xfrm>
            <a:off x="0" y="914400"/>
            <a:ext cx="2662316" cy="1771650"/>
          </a:xfrm>
          <a:prstGeom prst="rect">
            <a:avLst/>
          </a:prstGeom>
        </p:spPr>
      </p:pic>
      <p:pic>
        <p:nvPicPr>
          <p:cNvPr id="8" name="Picture 7"/>
          <p:cNvPicPr>
            <a:picLocks noChangeAspect="1"/>
          </p:cNvPicPr>
          <p:nvPr/>
        </p:nvPicPr>
        <p:blipFill>
          <a:blip r:embed="rId3"/>
          <a:stretch>
            <a:fillRect/>
          </a:stretch>
        </p:blipFill>
        <p:spPr>
          <a:xfrm>
            <a:off x="2895600" y="838200"/>
            <a:ext cx="3937000" cy="2070100"/>
          </a:xfrm>
          <a:prstGeom prst="rect">
            <a:avLst/>
          </a:prstGeom>
        </p:spPr>
      </p:pic>
      <p:pic>
        <p:nvPicPr>
          <p:cNvPr id="9" name="Picture 8"/>
          <p:cNvPicPr>
            <a:picLocks noChangeAspect="1"/>
          </p:cNvPicPr>
          <p:nvPr/>
        </p:nvPicPr>
        <p:blipFill>
          <a:blip r:embed="rId4"/>
          <a:stretch>
            <a:fillRect/>
          </a:stretch>
        </p:blipFill>
        <p:spPr>
          <a:xfrm>
            <a:off x="0" y="2819400"/>
            <a:ext cx="3467100" cy="2336800"/>
          </a:xfrm>
          <a:prstGeom prst="rect">
            <a:avLst/>
          </a:prstGeom>
        </p:spPr>
      </p:pic>
      <p:pic>
        <p:nvPicPr>
          <p:cNvPr id="12" name="Picture 11"/>
          <p:cNvPicPr>
            <a:picLocks noChangeAspect="1"/>
          </p:cNvPicPr>
          <p:nvPr/>
        </p:nvPicPr>
        <p:blipFill>
          <a:blip r:embed="rId5"/>
          <a:stretch>
            <a:fillRect/>
          </a:stretch>
        </p:blipFill>
        <p:spPr>
          <a:xfrm>
            <a:off x="3505200" y="2895600"/>
            <a:ext cx="3028736" cy="1905000"/>
          </a:xfrm>
          <a:prstGeom prst="rect">
            <a:avLst/>
          </a:prstGeom>
        </p:spPr>
      </p:pic>
      <p:pic>
        <p:nvPicPr>
          <p:cNvPr id="13" name="Picture 12"/>
          <p:cNvPicPr>
            <a:picLocks noChangeAspect="1"/>
          </p:cNvPicPr>
          <p:nvPr/>
        </p:nvPicPr>
        <p:blipFill>
          <a:blip r:embed="rId6"/>
          <a:stretch>
            <a:fillRect/>
          </a:stretch>
        </p:blipFill>
        <p:spPr>
          <a:xfrm>
            <a:off x="6500734" y="2209800"/>
            <a:ext cx="2643266" cy="1752600"/>
          </a:xfrm>
          <a:prstGeom prst="rect">
            <a:avLst/>
          </a:prstGeom>
        </p:spPr>
      </p:pic>
      <p:pic>
        <p:nvPicPr>
          <p:cNvPr id="14" name="Picture 13"/>
          <p:cNvPicPr>
            <a:picLocks noChangeAspect="1"/>
          </p:cNvPicPr>
          <p:nvPr/>
        </p:nvPicPr>
        <p:blipFill>
          <a:blip r:embed="rId7"/>
          <a:stretch>
            <a:fillRect/>
          </a:stretch>
        </p:blipFill>
        <p:spPr>
          <a:xfrm>
            <a:off x="5651500" y="4533900"/>
            <a:ext cx="3492500" cy="2324100"/>
          </a:xfrm>
          <a:prstGeom prst="rect">
            <a:avLst/>
          </a:prstGeom>
        </p:spPr>
      </p:pic>
      <p:pic>
        <p:nvPicPr>
          <p:cNvPr id="16" name="Picture 15"/>
          <p:cNvPicPr>
            <a:picLocks noChangeAspect="1"/>
          </p:cNvPicPr>
          <p:nvPr/>
        </p:nvPicPr>
        <p:blipFill>
          <a:blip r:embed="rId8"/>
          <a:stretch>
            <a:fillRect/>
          </a:stretch>
        </p:blipFill>
        <p:spPr>
          <a:xfrm>
            <a:off x="838200" y="5065776"/>
            <a:ext cx="3200400" cy="1792224"/>
          </a:xfrm>
          <a:prstGeom prst="rect">
            <a:avLst/>
          </a:prstGeom>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Golden Gate Park</a:t>
            </a:r>
            <a:endParaRPr lang="en-US" dirty="0"/>
          </a:p>
        </p:txBody>
      </p:sp>
      <p:sp>
        <p:nvSpPr>
          <p:cNvPr id="3" name="Content Placeholder 2"/>
          <p:cNvSpPr>
            <a:spLocks noGrp="1"/>
          </p:cNvSpPr>
          <p:nvPr>
            <p:ph idx="1"/>
          </p:nvPr>
        </p:nvSpPr>
        <p:spPr>
          <a:xfrm>
            <a:off x="792162" y="1761565"/>
            <a:ext cx="7570787" cy="905435"/>
          </a:xfrm>
        </p:spPr>
        <p:txBody>
          <a:bodyPr>
            <a:normAutofit/>
          </a:bodyPr>
          <a:lstStyle/>
          <a:p>
            <a:pPr marL="0" indent="0" algn="ctr">
              <a:buNone/>
            </a:pPr>
            <a:r>
              <a:rPr lang="en-US" sz="1400" dirty="0"/>
              <a:t>“Generalized parks can and do add great attraction to neighborhoods that people find attractive for a great variety of other uses” </a:t>
            </a:r>
            <a:br>
              <a:rPr lang="en-US" sz="1400" dirty="0"/>
            </a:br>
            <a:r>
              <a:rPr lang="en-US" sz="1400" dirty="0"/>
              <a:t>-Jane Jacobs</a:t>
            </a:r>
          </a:p>
          <a:p>
            <a:pPr marL="0" indent="0">
              <a:buNone/>
            </a:pPr>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200400" y="2759901"/>
            <a:ext cx="5783676" cy="3942002"/>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
        <p:nvSpPr>
          <p:cNvPr id="4" name="TextBox 3"/>
          <p:cNvSpPr txBox="1"/>
          <p:nvPr/>
        </p:nvSpPr>
        <p:spPr>
          <a:xfrm>
            <a:off x="609600" y="2971800"/>
            <a:ext cx="2362200" cy="2585323"/>
          </a:xfrm>
          <a:prstGeom prst="rect">
            <a:avLst/>
          </a:prstGeom>
          <a:noFill/>
        </p:spPr>
        <p:txBody>
          <a:bodyPr wrap="square" rtlCol="0">
            <a:spAutoFit/>
          </a:bodyPr>
          <a:lstStyle/>
          <a:p>
            <a:pPr algn="ctr"/>
            <a:r>
              <a:rPr lang="en-US" sz="2400" dirty="0" smtClean="0">
                <a:solidFill>
                  <a:schemeClr val="tx2"/>
                </a:solidFill>
              </a:rPr>
              <a:t>Golden Gate Park is a blend </a:t>
            </a:r>
            <a:r>
              <a:rPr lang="en-US" sz="2400" dirty="0">
                <a:solidFill>
                  <a:schemeClr val="tx2"/>
                </a:solidFill>
              </a:rPr>
              <a:t>of gardens, museum culture, and recreational </a:t>
            </a:r>
            <a:r>
              <a:rPr lang="en-US" sz="2400" dirty="0" smtClean="0">
                <a:solidFill>
                  <a:schemeClr val="tx2"/>
                </a:solidFill>
              </a:rPr>
              <a:t>places.</a:t>
            </a:r>
            <a:endParaRPr lang="en-US" sz="2400" dirty="0">
              <a:solidFill>
                <a:schemeClr val="tx2"/>
              </a:solidFill>
            </a:endParaRPr>
          </a:p>
          <a:p>
            <a:pPr algn="ctr"/>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121417962"/>
      </p:ext>
    </p:extLst>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Golden Gate Park</a:t>
            </a:r>
            <a:br>
              <a:rPr lang="en-US" dirty="0"/>
            </a:br>
            <a:r>
              <a:rPr lang="en-US" sz="1400" dirty="0"/>
              <a:t>Parks need to have “real uses” not “mythological uses”  -Jane Jacobs (91)</a:t>
            </a:r>
          </a:p>
        </p:txBody>
      </p:sp>
      <p:sp>
        <p:nvSpPr>
          <p:cNvPr id="4" name="Text Placeholder 3"/>
          <p:cNvSpPr>
            <a:spLocks noGrp="1"/>
          </p:cNvSpPr>
          <p:nvPr>
            <p:ph type="body" sz="half" idx="2"/>
          </p:nvPr>
        </p:nvSpPr>
        <p:spPr>
          <a:xfrm>
            <a:off x="379984" y="2209799"/>
            <a:ext cx="3613792" cy="4191001"/>
          </a:xfrm>
        </p:spPr>
        <p:txBody>
          <a:bodyPr>
            <a:normAutofit/>
          </a:bodyPr>
          <a:lstStyle/>
          <a:p>
            <a:pPr lvl="0" algn="l">
              <a:spcBef>
                <a:spcPct val="20000"/>
              </a:spcBef>
              <a:buClrTx/>
            </a:pPr>
            <a:r>
              <a:rPr lang="en-US" sz="1200" dirty="0">
                <a:solidFill>
                  <a:schemeClr val="accent1">
                    <a:lumMod val="50000"/>
                  </a:schemeClr>
                </a:solidFill>
                <a:latin typeface="Calibri"/>
              </a:rPr>
              <a:t>Uses of  Golden Gate Park:</a:t>
            </a:r>
          </a:p>
          <a:p>
            <a:pPr marL="285750" lvl="0" indent="-285750" algn="l">
              <a:spcBef>
                <a:spcPct val="20000"/>
              </a:spcBef>
              <a:buClrTx/>
              <a:buFont typeface="Arial" pitchFamily="34" charset="0"/>
              <a:buChar char="•"/>
            </a:pPr>
            <a:r>
              <a:rPr lang="en-US" sz="1200" dirty="0">
                <a:solidFill>
                  <a:schemeClr val="accent1">
                    <a:lumMod val="50000"/>
                  </a:schemeClr>
                </a:solidFill>
                <a:latin typeface="Calibri"/>
              </a:rPr>
              <a:t>San Francisco Botanical Garden Society</a:t>
            </a:r>
          </a:p>
          <a:p>
            <a:pPr marL="285750" lvl="0" indent="-285750" algn="l">
              <a:spcBef>
                <a:spcPct val="20000"/>
              </a:spcBef>
              <a:buClrTx/>
              <a:buFont typeface="Arial" pitchFamily="34" charset="0"/>
              <a:buChar char="•"/>
            </a:pPr>
            <a:r>
              <a:rPr lang="en-US" sz="1200" dirty="0">
                <a:solidFill>
                  <a:schemeClr val="accent1">
                    <a:lumMod val="50000"/>
                  </a:schemeClr>
                </a:solidFill>
                <a:latin typeface="Calibri"/>
              </a:rPr>
              <a:t>Golden Date Mother’s Playground</a:t>
            </a:r>
          </a:p>
          <a:p>
            <a:pPr marL="285750" lvl="0" indent="-285750" algn="l">
              <a:spcBef>
                <a:spcPct val="20000"/>
              </a:spcBef>
              <a:buClrTx/>
              <a:buFont typeface="Arial" pitchFamily="34" charset="0"/>
              <a:buChar char="•"/>
            </a:pPr>
            <a:r>
              <a:rPr lang="en-US" sz="1200" dirty="0">
                <a:solidFill>
                  <a:schemeClr val="accent1">
                    <a:lumMod val="50000"/>
                  </a:schemeClr>
                </a:solidFill>
                <a:latin typeface="Calibri"/>
              </a:rPr>
              <a:t>Conservatory of Flowers</a:t>
            </a:r>
          </a:p>
          <a:p>
            <a:pPr marL="285750" lvl="0" indent="-285750" algn="l">
              <a:spcBef>
                <a:spcPct val="20000"/>
              </a:spcBef>
              <a:buClrTx/>
              <a:buFont typeface="Arial" pitchFamily="34" charset="0"/>
              <a:buChar char="•"/>
            </a:pPr>
            <a:r>
              <a:rPr lang="en-US" sz="1200" dirty="0" err="1">
                <a:solidFill>
                  <a:schemeClr val="accent1">
                    <a:lumMod val="50000"/>
                  </a:schemeClr>
                </a:solidFill>
                <a:latin typeface="Calibri"/>
              </a:rPr>
              <a:t>Koret</a:t>
            </a:r>
            <a:r>
              <a:rPr lang="en-US" sz="1200" dirty="0">
                <a:solidFill>
                  <a:schemeClr val="accent1">
                    <a:lumMod val="50000"/>
                  </a:schemeClr>
                </a:solidFill>
                <a:latin typeface="Calibri"/>
              </a:rPr>
              <a:t> Children’s playground</a:t>
            </a:r>
          </a:p>
          <a:p>
            <a:pPr marL="285750" lvl="0" indent="-285750" algn="l">
              <a:spcBef>
                <a:spcPct val="20000"/>
              </a:spcBef>
              <a:buClrTx/>
              <a:buFont typeface="Arial" pitchFamily="34" charset="0"/>
              <a:buChar char="•"/>
            </a:pPr>
            <a:r>
              <a:rPr lang="en-US" sz="1200" dirty="0">
                <a:solidFill>
                  <a:schemeClr val="accent1">
                    <a:lumMod val="50000"/>
                  </a:schemeClr>
                </a:solidFill>
                <a:latin typeface="Calibri"/>
              </a:rPr>
              <a:t>Baseball field</a:t>
            </a:r>
          </a:p>
          <a:p>
            <a:pPr marL="285750" lvl="0" indent="-285750" algn="l">
              <a:spcBef>
                <a:spcPct val="20000"/>
              </a:spcBef>
              <a:buClrTx/>
              <a:buFont typeface="Arial" pitchFamily="34" charset="0"/>
              <a:buChar char="•"/>
            </a:pPr>
            <a:r>
              <a:rPr lang="en-US" sz="1200" dirty="0" err="1">
                <a:solidFill>
                  <a:schemeClr val="accent1">
                    <a:lumMod val="50000"/>
                  </a:schemeClr>
                </a:solidFill>
                <a:latin typeface="Calibri"/>
              </a:rPr>
              <a:t>Kezar</a:t>
            </a:r>
            <a:r>
              <a:rPr lang="en-US" sz="1200" dirty="0">
                <a:solidFill>
                  <a:schemeClr val="accent1">
                    <a:lumMod val="50000"/>
                  </a:schemeClr>
                </a:solidFill>
                <a:latin typeface="Calibri"/>
              </a:rPr>
              <a:t> Stadium</a:t>
            </a:r>
          </a:p>
          <a:p>
            <a:pPr marL="285750" lvl="0" indent="-285750" algn="l">
              <a:spcBef>
                <a:spcPct val="20000"/>
              </a:spcBef>
              <a:buClrTx/>
              <a:buFont typeface="Arial" pitchFamily="34" charset="0"/>
              <a:buChar char="•"/>
            </a:pPr>
            <a:r>
              <a:rPr lang="en-US" sz="1200" dirty="0" err="1">
                <a:solidFill>
                  <a:schemeClr val="accent1">
                    <a:lumMod val="50000"/>
                  </a:schemeClr>
                </a:solidFill>
                <a:latin typeface="Calibri"/>
              </a:rPr>
              <a:t>Tenis</a:t>
            </a:r>
            <a:r>
              <a:rPr lang="en-US" sz="1200" dirty="0">
                <a:solidFill>
                  <a:schemeClr val="accent1">
                    <a:lumMod val="50000"/>
                  </a:schemeClr>
                </a:solidFill>
                <a:latin typeface="Calibri"/>
              </a:rPr>
              <a:t> Complex</a:t>
            </a:r>
          </a:p>
          <a:p>
            <a:pPr marL="285750" lvl="0" indent="-285750" algn="l">
              <a:spcBef>
                <a:spcPct val="20000"/>
              </a:spcBef>
              <a:buClrTx/>
              <a:buFont typeface="Arial" pitchFamily="34" charset="0"/>
              <a:buChar char="•"/>
            </a:pPr>
            <a:r>
              <a:rPr lang="en-US" sz="1200" dirty="0">
                <a:solidFill>
                  <a:schemeClr val="accent1">
                    <a:lumMod val="50000"/>
                  </a:schemeClr>
                </a:solidFill>
                <a:latin typeface="Calibri"/>
              </a:rPr>
              <a:t>Horseshoe Pits</a:t>
            </a:r>
          </a:p>
          <a:p>
            <a:pPr marL="285750" lvl="0" indent="-285750" algn="l">
              <a:spcBef>
                <a:spcPct val="20000"/>
              </a:spcBef>
              <a:buClrTx/>
              <a:buFont typeface="Arial" pitchFamily="34" charset="0"/>
              <a:buChar char="•"/>
            </a:pPr>
            <a:r>
              <a:rPr lang="en-US" sz="1200" dirty="0">
                <a:solidFill>
                  <a:schemeClr val="accent1">
                    <a:lumMod val="50000"/>
                  </a:schemeClr>
                </a:solidFill>
                <a:latin typeface="Calibri"/>
              </a:rPr>
              <a:t>Little Rec Soccer fields</a:t>
            </a:r>
          </a:p>
          <a:p>
            <a:pPr marL="285750" lvl="0" indent="-285750" algn="l">
              <a:spcBef>
                <a:spcPct val="20000"/>
              </a:spcBef>
              <a:buClrTx/>
              <a:buFont typeface="Arial" pitchFamily="34" charset="0"/>
              <a:buChar char="•"/>
            </a:pPr>
            <a:r>
              <a:rPr lang="en-US" sz="1200" dirty="0">
                <a:solidFill>
                  <a:schemeClr val="accent1">
                    <a:lumMod val="50000"/>
                  </a:schemeClr>
                </a:solidFill>
                <a:latin typeface="Calibri"/>
              </a:rPr>
              <a:t>Stow Lake, as well as many other lakes</a:t>
            </a:r>
          </a:p>
          <a:p>
            <a:pPr marL="285750" lvl="0" indent="-285750" algn="l">
              <a:spcBef>
                <a:spcPct val="20000"/>
              </a:spcBef>
              <a:buClrTx/>
              <a:buFont typeface="Arial" pitchFamily="34" charset="0"/>
              <a:buChar char="•"/>
            </a:pPr>
            <a:r>
              <a:rPr lang="en-US" sz="1200" dirty="0">
                <a:solidFill>
                  <a:schemeClr val="accent1">
                    <a:lumMod val="50000"/>
                  </a:schemeClr>
                </a:solidFill>
                <a:latin typeface="Calibri"/>
              </a:rPr>
              <a:t>Golden Gate Park Golf Course</a:t>
            </a:r>
          </a:p>
          <a:p>
            <a:pPr marL="285750" lvl="0" indent="-285750" algn="l">
              <a:spcBef>
                <a:spcPct val="20000"/>
              </a:spcBef>
              <a:buClrTx/>
              <a:buFont typeface="Arial" pitchFamily="34" charset="0"/>
              <a:buChar char="•"/>
            </a:pPr>
            <a:r>
              <a:rPr lang="en-US" sz="1200" dirty="0">
                <a:solidFill>
                  <a:schemeClr val="accent1">
                    <a:lumMod val="50000"/>
                  </a:schemeClr>
                </a:solidFill>
                <a:latin typeface="Calibri"/>
              </a:rPr>
              <a:t>Golden Gate Polo Field</a:t>
            </a:r>
          </a:p>
          <a:p>
            <a:pPr marL="285750" lvl="0" indent="-285750" algn="l">
              <a:spcBef>
                <a:spcPct val="20000"/>
              </a:spcBef>
              <a:buClrTx/>
              <a:buFont typeface="Arial" pitchFamily="34" charset="0"/>
              <a:buChar char="•"/>
            </a:pPr>
            <a:r>
              <a:rPr lang="en-US" sz="1200" dirty="0">
                <a:solidFill>
                  <a:schemeClr val="accent1">
                    <a:lumMod val="50000"/>
                  </a:schemeClr>
                </a:solidFill>
                <a:latin typeface="Calibri"/>
              </a:rPr>
              <a:t>San Francisco Bicycle Route</a:t>
            </a:r>
          </a:p>
          <a:p>
            <a:pPr marL="285750" lvl="0" indent="-285750" algn="l">
              <a:spcBef>
                <a:spcPct val="20000"/>
              </a:spcBef>
              <a:buClrTx/>
              <a:buFont typeface="Arial" pitchFamily="34" charset="0"/>
              <a:buChar char="•"/>
            </a:pPr>
            <a:r>
              <a:rPr lang="en-US" sz="1200" dirty="0">
                <a:solidFill>
                  <a:schemeClr val="accent1">
                    <a:lumMod val="50000"/>
                  </a:schemeClr>
                </a:solidFill>
                <a:latin typeface="Calibri"/>
              </a:rPr>
              <a:t>Equestrian Center</a:t>
            </a:r>
          </a:p>
          <a:p>
            <a:pPr lvl="0" algn="l">
              <a:spcBef>
                <a:spcPct val="20000"/>
              </a:spcBef>
              <a:buClrTx/>
            </a:pPr>
            <a:r>
              <a:rPr lang="en-US" sz="1200" dirty="0">
                <a:solidFill>
                  <a:schemeClr val="accent1">
                    <a:lumMod val="50000"/>
                  </a:schemeClr>
                </a:solidFill>
                <a:latin typeface="Calibri"/>
              </a:rPr>
              <a:t>Have a calendar of events for every month:  </a:t>
            </a:r>
            <a:r>
              <a:rPr lang="en-US" sz="1200" dirty="0">
                <a:solidFill>
                  <a:prstClr val="black"/>
                </a:solidFill>
                <a:latin typeface="Calibri"/>
                <a:hlinkClick r:id="rId2"/>
              </a:rPr>
              <a:t>http://www.golden-gate-park.com/category/events</a:t>
            </a:r>
            <a:endParaRPr lang="en-US" sz="1200" dirty="0">
              <a:solidFill>
                <a:prstClr val="black"/>
              </a:solidFill>
              <a:latin typeface="Calibri"/>
            </a:endParaRPr>
          </a:p>
          <a:p>
            <a:pPr algn="l"/>
            <a:endParaRPr lang="en-US" dirty="0"/>
          </a:p>
        </p:txBody>
      </p:sp>
      <p:pic>
        <p:nvPicPr>
          <p:cNvPr id="2050" name="Picture 2"/>
          <p:cNvPicPr>
            <a:picLocks noGrp="1" noChangeAspect="1" noChangeArrowheads="1"/>
          </p:cNvPicPr>
          <p:nvPr>
            <p:ph type="pic" idx="1"/>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l="22114" r="22114"/>
          <a:stretch>
            <a:fillRect/>
          </a:stretch>
        </p:blipFill>
        <p:spPr bwMode="auto">
          <a:xfrm>
            <a:off x="7010400" y="3505200"/>
            <a:ext cx="1981200" cy="2960253"/>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938386" y="228600"/>
            <a:ext cx="3695123" cy="3081294"/>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5">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480717" y="3810000"/>
            <a:ext cx="2468563" cy="1852613"/>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460261892"/>
      </p:ext>
    </p:extLst>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latin typeface="Georgia" pitchFamily="18" charset="0"/>
              </a:rPr>
              <a:t>Leading to the American Takeover</a:t>
            </a:r>
            <a:endParaRPr lang="en-US" dirty="0">
              <a:latin typeface="Georgia" pitchFamily="18" charset="0"/>
            </a:endParaRPr>
          </a:p>
        </p:txBody>
      </p:sp>
      <p:pic>
        <p:nvPicPr>
          <p:cNvPr id="5" name="Content Placeholder 4"/>
          <p:cNvPicPr>
            <a:picLocks noGrp="1" noChangeAspect="1"/>
          </p:cNvPicPr>
          <p:nvPr>
            <p:ph sz="half" idx="1"/>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76200" y="1828800"/>
            <a:ext cx="4572000" cy="3657600"/>
          </a:xfrm>
        </p:spPr>
      </p:pic>
      <p:sp>
        <p:nvSpPr>
          <p:cNvPr id="4" name="Content Placeholder 3"/>
          <p:cNvSpPr>
            <a:spLocks noGrp="1"/>
          </p:cNvSpPr>
          <p:nvPr>
            <p:ph sz="half" idx="2"/>
          </p:nvPr>
        </p:nvSpPr>
        <p:spPr/>
        <p:txBody>
          <a:bodyPr>
            <a:normAutofit fontScale="55000" lnSpcReduction="20000"/>
          </a:bodyPr>
          <a:lstStyle/>
          <a:p>
            <a:r>
              <a:rPr lang="en-US" dirty="0" smtClean="0">
                <a:latin typeface="Georgia" pitchFamily="18" charset="0"/>
              </a:rPr>
              <a:t>1821: Mexico wins independence from Spain, which leads to the downfall of the mission in San Francisco</a:t>
            </a:r>
          </a:p>
          <a:p>
            <a:r>
              <a:rPr lang="en-US" dirty="0" smtClean="0">
                <a:latin typeface="Georgia" pitchFamily="18" charset="0"/>
              </a:rPr>
              <a:t>1835: American William Richardson becomes the first settler of Yerba Buena (original name of San Francisco)</a:t>
            </a:r>
          </a:p>
          <a:p>
            <a:r>
              <a:rPr lang="en-US" dirty="0" smtClean="0">
                <a:latin typeface="Georgia" pitchFamily="18" charset="0"/>
              </a:rPr>
              <a:t>1840s: Americans come to the upper part of California where San Francisco is to fight for their independence</a:t>
            </a:r>
          </a:p>
          <a:p>
            <a:r>
              <a:rPr lang="en-US" dirty="0" smtClean="0">
                <a:latin typeface="Georgia" pitchFamily="18" charset="0"/>
              </a:rPr>
              <a:t>1847: Yerba Buena is renamed to San Francisco</a:t>
            </a:r>
          </a:p>
          <a:p>
            <a:r>
              <a:rPr lang="en-US" dirty="0" smtClean="0">
                <a:latin typeface="Georgia" pitchFamily="18" charset="0"/>
              </a:rPr>
              <a:t>1946: US Navy sailor James B. Montgomery comes ashore Yerba Buena (today Portsmouth Square) and raises the American flag </a:t>
            </a:r>
          </a:p>
          <a:p>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658569154"/>
      </p:ext>
    </p:extLst>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Golden Gate Park</a:t>
            </a:r>
            <a:endParaRPr lang="en-US" dirty="0"/>
          </a:p>
        </p:txBody>
      </p:sp>
      <p:sp>
        <p:nvSpPr>
          <p:cNvPr id="3" name="Content Placeholder 2"/>
          <p:cNvSpPr>
            <a:spLocks noGrp="1"/>
          </p:cNvSpPr>
          <p:nvPr>
            <p:ph idx="1"/>
          </p:nvPr>
        </p:nvSpPr>
        <p:spPr>
          <a:xfrm>
            <a:off x="838200" y="1761565"/>
            <a:ext cx="7567655" cy="1134035"/>
          </a:xfrm>
        </p:spPr>
        <p:txBody>
          <a:bodyPr>
            <a:normAutofit fontScale="85000" lnSpcReduction="20000"/>
          </a:bodyPr>
          <a:lstStyle/>
          <a:p>
            <a:pPr marL="0" indent="0" algn="ctr">
              <a:buNone/>
            </a:pPr>
            <a:r>
              <a:rPr lang="en-US" sz="1400" dirty="0"/>
              <a:t>“The more successfully a city mingles everyday diversity of uses and users in its everyday streets, the more successfully, casually (and economically) its people thereby enliven and support well-located parks that can thus give back grace and delight </a:t>
            </a:r>
            <a:r>
              <a:rPr lang="en-US" sz="1400" dirty="0" smtClean="0"/>
              <a:t>to </a:t>
            </a:r>
            <a:r>
              <a:rPr lang="en-US" sz="1400" dirty="0"/>
              <a:t>their neighborhoods instead of vacuity</a:t>
            </a:r>
            <a:r>
              <a:rPr lang="en-US" sz="1400" dirty="0" smtClean="0"/>
              <a:t>”</a:t>
            </a:r>
            <a:br>
              <a:rPr lang="en-US" sz="1400" dirty="0" smtClean="0"/>
            </a:br>
            <a:r>
              <a:rPr lang="en-US" sz="1400" dirty="0" smtClean="0"/>
              <a:t>- Jane Jacobs (111)</a:t>
            </a:r>
          </a:p>
          <a:p>
            <a:pPr marL="0" indent="0">
              <a:buNone/>
            </a:pPr>
            <a:r>
              <a:rPr lang="en-US" sz="1400" dirty="0" smtClean="0"/>
              <a:t> </a:t>
            </a:r>
            <a:endParaRPr lang="en-US" sz="1400" dirty="0"/>
          </a:p>
        </p:txBody>
      </p:sp>
      <p:pic>
        <p:nvPicPr>
          <p:cNvPr id="3075" name="Picture 3"/>
          <p:cNvPicPr>
            <a:picLocks noChangeAspect="1" noChangeArrowheads="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038600" y="2849671"/>
            <a:ext cx="4848018" cy="3222282"/>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
        <p:nvSpPr>
          <p:cNvPr id="4" name="TextBox 3"/>
          <p:cNvSpPr txBox="1"/>
          <p:nvPr/>
        </p:nvSpPr>
        <p:spPr>
          <a:xfrm>
            <a:off x="304800" y="2819400"/>
            <a:ext cx="3429000" cy="3600986"/>
          </a:xfrm>
          <a:prstGeom prst="rect">
            <a:avLst/>
          </a:prstGeom>
          <a:noFill/>
        </p:spPr>
        <p:txBody>
          <a:bodyPr wrap="square" rtlCol="0">
            <a:spAutoFit/>
          </a:bodyPr>
          <a:lstStyle/>
          <a:p>
            <a:pPr lvl="0">
              <a:spcBef>
                <a:spcPts val="2400"/>
              </a:spcBef>
              <a:buClr>
                <a:srgbClr val="8C73D0">
                  <a:lumMod val="60000"/>
                  <a:lumOff val="40000"/>
                </a:srgbClr>
              </a:buClr>
            </a:pPr>
            <a:r>
              <a:rPr lang="en-US" sz="1400" dirty="0">
                <a:solidFill>
                  <a:srgbClr val="2F1F58"/>
                </a:solidFill>
              </a:rPr>
              <a:t>Surrounding Golden Gate Park</a:t>
            </a:r>
            <a:r>
              <a:rPr lang="en-US" sz="1400" dirty="0" smtClean="0">
                <a:solidFill>
                  <a:srgbClr val="2F1F58"/>
                </a:solidFill>
              </a:rPr>
              <a:t>:</a:t>
            </a:r>
          </a:p>
          <a:p>
            <a:pPr marL="285750" lvl="0" indent="-285750">
              <a:spcBef>
                <a:spcPts val="2400"/>
              </a:spcBef>
              <a:buClr>
                <a:srgbClr val="8C73D0">
                  <a:lumMod val="60000"/>
                  <a:lumOff val="40000"/>
                </a:srgbClr>
              </a:buClr>
              <a:buFont typeface="Arial" pitchFamily="34" charset="0"/>
              <a:buChar char="•"/>
            </a:pPr>
            <a:r>
              <a:rPr lang="en-US" sz="1400" dirty="0" smtClean="0">
                <a:solidFill>
                  <a:srgbClr val="2F1F58"/>
                </a:solidFill>
              </a:rPr>
              <a:t>Rectangular </a:t>
            </a:r>
            <a:r>
              <a:rPr lang="en-US" sz="1400" dirty="0">
                <a:solidFill>
                  <a:srgbClr val="2F1F58"/>
                </a:solidFill>
              </a:rPr>
              <a:t>like park with three sides open to residential houses and small businesses </a:t>
            </a:r>
            <a:br>
              <a:rPr lang="en-US" sz="1400" dirty="0">
                <a:solidFill>
                  <a:srgbClr val="2F1F58"/>
                </a:solidFill>
              </a:rPr>
            </a:br>
            <a:r>
              <a:rPr lang="en-US" sz="1400" dirty="0">
                <a:solidFill>
                  <a:srgbClr val="2F1F58"/>
                </a:solidFill>
              </a:rPr>
              <a:t>(Fulton St, Lincoln Way, and </a:t>
            </a:r>
            <a:r>
              <a:rPr lang="en-US" sz="1400" dirty="0" err="1">
                <a:solidFill>
                  <a:srgbClr val="2F1F58"/>
                </a:solidFill>
              </a:rPr>
              <a:t>Stanyan</a:t>
            </a:r>
            <a:r>
              <a:rPr lang="en-US" sz="1400" dirty="0">
                <a:solidFill>
                  <a:srgbClr val="2F1F58"/>
                </a:solidFill>
              </a:rPr>
              <a:t> </a:t>
            </a:r>
            <a:r>
              <a:rPr lang="en-US" sz="1400" dirty="0" smtClean="0">
                <a:solidFill>
                  <a:srgbClr val="2F1F58"/>
                </a:solidFill>
              </a:rPr>
              <a:t>St)</a:t>
            </a:r>
          </a:p>
          <a:p>
            <a:pPr marL="285750" lvl="0" indent="-285750">
              <a:spcBef>
                <a:spcPts val="2400"/>
              </a:spcBef>
              <a:buClr>
                <a:srgbClr val="8C73D0">
                  <a:lumMod val="60000"/>
                  <a:lumOff val="40000"/>
                </a:srgbClr>
              </a:buClr>
              <a:buFont typeface="Arial" pitchFamily="34" charset="0"/>
              <a:buChar char="•"/>
            </a:pPr>
            <a:r>
              <a:rPr lang="en-US" sz="1400" dirty="0" smtClean="0">
                <a:solidFill>
                  <a:srgbClr val="2F1F58"/>
                </a:solidFill>
              </a:rPr>
              <a:t>In </a:t>
            </a:r>
            <a:r>
              <a:rPr lang="en-US" sz="1400" dirty="0">
                <a:solidFill>
                  <a:srgbClr val="2F1F58"/>
                </a:solidFill>
              </a:rPr>
              <a:t>these surrounding neighborhoods of the park there are elementary schools, playgrounds, high schools and </a:t>
            </a:r>
            <a:r>
              <a:rPr lang="en-US" sz="1400" dirty="0" smtClean="0">
                <a:solidFill>
                  <a:srgbClr val="2F1F58"/>
                </a:solidFill>
              </a:rPr>
              <a:t>churches</a:t>
            </a:r>
          </a:p>
          <a:p>
            <a:pPr marL="285750" lvl="0" indent="-285750">
              <a:spcBef>
                <a:spcPts val="2400"/>
              </a:spcBef>
              <a:buClr>
                <a:srgbClr val="8C73D0">
                  <a:lumMod val="60000"/>
                  <a:lumOff val="40000"/>
                </a:srgbClr>
              </a:buClr>
              <a:buFont typeface="Arial" pitchFamily="34" charset="0"/>
              <a:buChar char="•"/>
            </a:pPr>
            <a:r>
              <a:rPr lang="en-US" sz="1400" dirty="0" smtClean="0">
                <a:solidFill>
                  <a:srgbClr val="2F1F58"/>
                </a:solidFill>
              </a:rPr>
              <a:t>The </a:t>
            </a:r>
            <a:r>
              <a:rPr lang="en-US" sz="1400" dirty="0">
                <a:solidFill>
                  <a:srgbClr val="2F1F58"/>
                </a:solidFill>
              </a:rPr>
              <a:t>final side of the park opens to the beach </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757387880"/>
      </p:ext>
    </p:extLst>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Golden Gate Park</a:t>
            </a:r>
            <a:endParaRPr lang="en-US" dirty="0"/>
          </a:p>
        </p:txBody>
      </p:sp>
      <p:sp>
        <p:nvSpPr>
          <p:cNvPr id="3" name="Content Placeholder 2"/>
          <p:cNvSpPr>
            <a:spLocks noGrp="1"/>
          </p:cNvSpPr>
          <p:nvPr>
            <p:ph idx="1"/>
          </p:nvPr>
        </p:nvSpPr>
        <p:spPr/>
        <p:txBody>
          <a:bodyPr/>
          <a:lstStyle/>
          <a:p>
            <a:pPr marL="0" indent="0" algn="ctr">
              <a:buNone/>
            </a:pPr>
            <a:r>
              <a:rPr lang="en-US" dirty="0" smtClean="0"/>
              <a:t>Golden Gate Park as a Neighborhood</a:t>
            </a:r>
          </a:p>
          <a:p>
            <a:pPr marL="0" indent="0">
              <a:buNone/>
            </a:pPr>
            <a:endParaRPr lang="en-US"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21085" y="2438400"/>
            <a:ext cx="8839200" cy="3951287"/>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153215274"/>
      </p:ext>
    </p:extLst>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Golden Gate Park</a:t>
            </a:r>
            <a:endParaRPr lang="en-US" dirty="0"/>
          </a:p>
        </p:txBody>
      </p:sp>
      <p:sp>
        <p:nvSpPr>
          <p:cNvPr id="3" name="Content Placeholder 2"/>
          <p:cNvSpPr>
            <a:spLocks noGrp="1"/>
          </p:cNvSpPr>
          <p:nvPr>
            <p:ph idx="1"/>
          </p:nvPr>
        </p:nvSpPr>
        <p:spPr>
          <a:xfrm>
            <a:off x="792162" y="1761565"/>
            <a:ext cx="7570787" cy="829235"/>
          </a:xfrm>
        </p:spPr>
        <p:txBody>
          <a:bodyPr/>
          <a:lstStyle/>
          <a:p>
            <a:pPr marL="0" indent="0" algn="ctr">
              <a:buNone/>
            </a:pPr>
            <a:r>
              <a:rPr lang="en-US" dirty="0" smtClean="0"/>
              <a:t>Surrounding neighborhoods</a:t>
            </a:r>
            <a:endParaRPr lang="en-US" dirty="0"/>
          </a:p>
        </p:txBody>
      </p:sp>
      <p:pic>
        <p:nvPicPr>
          <p:cNvPr id="9218" name="Picture 2" descr="C:\Users\hp\Pictures\san fran.JPG"/>
          <p:cNvPicPr>
            <a:picLocks noChangeAspect="1" noChangeArrowheads="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447800" y="2219704"/>
            <a:ext cx="6553200" cy="4084924"/>
          </a:xfrm>
          <a:prstGeom prst="rect">
            <a:avLst/>
          </a:prstGeo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280327975"/>
      </p:ext>
    </p:extLst>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t>Generator </a:t>
            </a:r>
            <a:r>
              <a:rPr lang="en-US" sz="4000" dirty="0"/>
              <a:t>of Diversity</a:t>
            </a:r>
          </a:p>
        </p:txBody>
      </p:sp>
      <p:sp>
        <p:nvSpPr>
          <p:cNvPr id="3" name="Content Placeholder 2"/>
          <p:cNvSpPr>
            <a:spLocks noGrp="1"/>
          </p:cNvSpPr>
          <p:nvPr>
            <p:ph idx="1"/>
          </p:nvPr>
        </p:nvSpPr>
        <p:spPr>
          <a:xfrm>
            <a:off x="792162" y="1761565"/>
            <a:ext cx="7742237" cy="829235"/>
          </a:xfrm>
        </p:spPr>
        <p:txBody>
          <a:bodyPr>
            <a:normAutofit fontScale="85000" lnSpcReduction="20000"/>
          </a:bodyPr>
          <a:lstStyle/>
          <a:p>
            <a:pPr marL="0" indent="0" algn="ctr">
              <a:buNone/>
            </a:pPr>
            <a:r>
              <a:rPr lang="en-US" sz="1800" dirty="0" smtClean="0"/>
              <a:t>“The </a:t>
            </a:r>
            <a:r>
              <a:rPr lang="en-US" sz="1800" dirty="0"/>
              <a:t>district must mingle buildings that vary in age and condition, including a good proportion of old ones</a:t>
            </a:r>
            <a:r>
              <a:rPr lang="en-US" sz="1800" dirty="0" smtClean="0"/>
              <a:t>”</a:t>
            </a:r>
            <a:br>
              <a:rPr lang="en-US" sz="1800" dirty="0" smtClean="0"/>
            </a:br>
            <a:r>
              <a:rPr lang="en-US" sz="1800" dirty="0" smtClean="0"/>
              <a:t>-Jane Jacobs</a:t>
            </a:r>
            <a:br>
              <a:rPr lang="en-US" sz="1800" dirty="0" smtClean="0"/>
            </a:br>
            <a:r>
              <a:rPr lang="en-US" sz="1800" dirty="0" smtClean="0"/>
              <a:t>Picture Bellow: old building on historic Fisherman’s Warf</a:t>
            </a:r>
            <a:endParaRPr lang="en-US" sz="1800"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57200" y="2809967"/>
            <a:ext cx="8248650" cy="3419381"/>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547012700"/>
      </p:ext>
    </p:extLst>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solidFill>
                  <a:srgbClr val="2F1F58"/>
                </a:solidFill>
              </a:rPr>
              <a:t>Generator </a:t>
            </a:r>
            <a:r>
              <a:rPr lang="en-US" sz="4000" dirty="0">
                <a:solidFill>
                  <a:srgbClr val="2F1F58"/>
                </a:solidFill>
              </a:rPr>
              <a:t>of Diversity</a:t>
            </a:r>
            <a:endParaRPr lang="en-US" dirty="0"/>
          </a:p>
        </p:txBody>
      </p:sp>
      <p:sp>
        <p:nvSpPr>
          <p:cNvPr id="3" name="Content Placeholder 2"/>
          <p:cNvSpPr>
            <a:spLocks noGrp="1"/>
          </p:cNvSpPr>
          <p:nvPr>
            <p:ph idx="1"/>
          </p:nvPr>
        </p:nvSpPr>
        <p:spPr>
          <a:xfrm>
            <a:off x="792162" y="1761565"/>
            <a:ext cx="7570787" cy="1057835"/>
          </a:xfrm>
        </p:spPr>
        <p:txBody>
          <a:bodyPr>
            <a:normAutofit/>
          </a:bodyPr>
          <a:lstStyle/>
          <a:p>
            <a:pPr marL="0" indent="0" algn="ctr">
              <a:buNone/>
            </a:pPr>
            <a:r>
              <a:rPr lang="en-US" sz="2000" dirty="0" smtClean="0"/>
              <a:t>Fisherman’s Warf, a waterfront community founded in 1946, offers diverse foods and culture. </a:t>
            </a: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762000" y="2590800"/>
            <a:ext cx="7886700" cy="396673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332693184"/>
      </p:ext>
    </p:extLst>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Generator of Diversity</a:t>
            </a:r>
            <a:endParaRPr lang="en-US" dirty="0"/>
          </a:p>
        </p:txBody>
      </p:sp>
      <p:sp>
        <p:nvSpPr>
          <p:cNvPr id="4" name="Text Placeholder 3"/>
          <p:cNvSpPr>
            <a:spLocks noGrp="1"/>
          </p:cNvSpPr>
          <p:nvPr>
            <p:ph type="body" sz="half" idx="2"/>
          </p:nvPr>
        </p:nvSpPr>
        <p:spPr>
          <a:xfrm>
            <a:off x="381000" y="2209800"/>
            <a:ext cx="3612776" cy="3733799"/>
          </a:xfrm>
        </p:spPr>
        <p:txBody>
          <a:bodyPr>
            <a:normAutofit fontScale="70000" lnSpcReduction="20000"/>
          </a:bodyPr>
          <a:lstStyle/>
          <a:p>
            <a:pPr algn="l"/>
            <a:r>
              <a:rPr lang="en-US" dirty="0" smtClean="0"/>
              <a:t>Different Restaurants located on Fisherman’s Warf:</a:t>
            </a:r>
          </a:p>
          <a:p>
            <a:pPr marL="285750" indent="-285750" algn="l">
              <a:buFont typeface="Arial" pitchFamily="34" charset="0"/>
              <a:buChar char="•"/>
            </a:pPr>
            <a:r>
              <a:rPr lang="en-US" dirty="0" smtClean="0"/>
              <a:t>Alioto’s family owned seafood restaurant</a:t>
            </a:r>
          </a:p>
          <a:p>
            <a:pPr marL="285750" indent="-285750" algn="l">
              <a:buFont typeface="Arial" pitchFamily="34" charset="0"/>
              <a:buChar char="•"/>
            </a:pPr>
            <a:r>
              <a:rPr lang="en-US" dirty="0" smtClean="0"/>
              <a:t>Annie’s Hot Dogs and Pretzels (since 1983)</a:t>
            </a:r>
          </a:p>
          <a:p>
            <a:pPr marL="285750" indent="-285750" algn="l">
              <a:buFont typeface="Arial" pitchFamily="34" charset="0"/>
              <a:buChar char="•"/>
            </a:pPr>
            <a:r>
              <a:rPr lang="en-US" dirty="0" smtClean="0"/>
              <a:t>Bistro </a:t>
            </a:r>
            <a:r>
              <a:rPr lang="en-US" dirty="0" err="1" smtClean="0"/>
              <a:t>Boudin</a:t>
            </a:r>
            <a:endParaRPr lang="en-US" dirty="0"/>
          </a:p>
          <a:p>
            <a:pPr marL="285750" indent="-285750" algn="l">
              <a:buFont typeface="Arial" pitchFamily="34" charset="0"/>
              <a:buChar char="•"/>
            </a:pPr>
            <a:r>
              <a:rPr lang="en-US" dirty="0" smtClean="0"/>
              <a:t>Bubba Gump Shrimp</a:t>
            </a:r>
          </a:p>
          <a:p>
            <a:pPr marL="285750" indent="-285750" algn="l">
              <a:buFont typeface="Arial" pitchFamily="34" charset="0"/>
              <a:buChar char="•"/>
            </a:pPr>
            <a:r>
              <a:rPr lang="en-US" dirty="0" smtClean="0"/>
              <a:t>Japanese Grill and Sushi Bar</a:t>
            </a:r>
          </a:p>
          <a:p>
            <a:pPr marL="285750" indent="-285750" algn="l">
              <a:buFont typeface="Arial" pitchFamily="34" charset="0"/>
              <a:buChar char="•"/>
            </a:pPr>
            <a:r>
              <a:rPr lang="en-US" dirty="0" smtClean="0"/>
              <a:t>King of Thai Noodle House</a:t>
            </a:r>
          </a:p>
          <a:p>
            <a:pPr marL="285750" indent="-285750" algn="l">
              <a:buFont typeface="Arial" pitchFamily="34" charset="0"/>
              <a:buChar char="•"/>
            </a:pPr>
            <a:r>
              <a:rPr lang="en-US" dirty="0" smtClean="0"/>
              <a:t>Along with many more!</a:t>
            </a: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553295" y="678786"/>
            <a:ext cx="2304955" cy="900373"/>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Lst>
        </p:spPr>
      </p:pic>
      <p:pic>
        <p:nvPicPr>
          <p:cNvPr id="7171" name="Picture 3"/>
          <p:cNvPicPr>
            <a:picLocks noChangeAspect="1" noChangeArrowheads="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334000" y="3486411"/>
            <a:ext cx="2762250" cy="276225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Lst>
        </p:spPr>
      </p:pic>
      <p:pic>
        <p:nvPicPr>
          <p:cNvPr id="7173" name="Picture 5"/>
          <p:cNvPicPr>
            <a:picLocks noChangeAspect="1" noChangeArrowheads="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648200" y="509000"/>
            <a:ext cx="1710977" cy="1710977"/>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Lst>
        </p:spPr>
      </p:pic>
      <p:pic>
        <p:nvPicPr>
          <p:cNvPr id="7174" name="Picture 6"/>
          <p:cNvPicPr>
            <a:picLocks noChangeAspect="1" noChangeArrowheads="1"/>
          </p:cNvPicPr>
          <p:nvPr/>
        </p:nvPicPr>
        <p:blipFill>
          <a:blip r:embed="rId5">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946814" y="2274582"/>
            <a:ext cx="2857500" cy="885825"/>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565962631"/>
      </p:ext>
    </p:extLst>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Slums and Un-Slumming</a:t>
            </a:r>
            <a:endParaRPr lang="en-US" dirty="0"/>
          </a:p>
        </p:txBody>
      </p:sp>
      <p:sp>
        <p:nvSpPr>
          <p:cNvPr id="3" name="Content Placeholder 2"/>
          <p:cNvSpPr>
            <a:spLocks noGrp="1"/>
          </p:cNvSpPr>
          <p:nvPr>
            <p:ph idx="1"/>
          </p:nvPr>
        </p:nvSpPr>
        <p:spPr/>
        <p:txBody>
          <a:bodyPr>
            <a:normAutofit/>
          </a:bodyPr>
          <a:lstStyle/>
          <a:p>
            <a:pPr marL="0" indent="0" algn="ctr">
              <a:buNone/>
            </a:pPr>
            <a:r>
              <a:rPr lang="en-US" sz="2000" dirty="0"/>
              <a:t>“Slums and their populations are the victims (and the perpetrators) of seemingly endless troubles that reinforce each other. Slums operate as vicious circles</a:t>
            </a:r>
            <a:r>
              <a:rPr lang="en-US" sz="2000" dirty="0" smtClean="0"/>
              <a:t>”</a:t>
            </a:r>
            <a:br>
              <a:rPr lang="en-US" sz="2000" dirty="0" smtClean="0"/>
            </a:br>
            <a:r>
              <a:rPr lang="en-US" sz="2000" dirty="0" smtClean="0"/>
              <a:t>-Jane Jacobs </a:t>
            </a:r>
            <a:r>
              <a:rPr lang="en-US" sz="2000" dirty="0"/>
              <a:t>(270</a:t>
            </a:r>
            <a:r>
              <a:rPr lang="en-US" sz="2000" dirty="0" smtClean="0"/>
              <a:t>)</a:t>
            </a:r>
          </a:p>
          <a:p>
            <a:pPr marL="0" indent="0">
              <a:buNone/>
            </a:pPr>
            <a:r>
              <a:rPr lang="en-US" sz="2000" dirty="0" smtClean="0"/>
              <a:t>The Huffington </a:t>
            </a:r>
            <a:r>
              <a:rPr lang="en-US" sz="2000" dirty="0"/>
              <a:t>Post recorded, “A recent study by the Federal Reserve Bank of San Francisco found that, over the past decade, poverty in the Bay Area has shifted out of the cities and into the suburbs. From 2005 to 2009, the percentage of people living in poverty in the suburbs grew by 16 percent, compared with a 7 percent increase in urban </a:t>
            </a:r>
            <a:r>
              <a:rPr lang="en-US" sz="2000" dirty="0" smtClean="0"/>
              <a:t>areas.” </a:t>
            </a:r>
          </a:p>
          <a:p>
            <a:pPr marL="0" indent="0">
              <a:buNone/>
            </a:pPr>
            <a:endParaRPr lang="en-US" sz="1400" dirty="0" smtClean="0"/>
          </a:p>
          <a:p>
            <a:pPr marL="0" indent="0">
              <a:buNone/>
            </a:pPr>
            <a:endParaRPr lang="en-US" sz="1400"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042456960"/>
      </p:ext>
    </p:extLst>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Slums and Un-Slumming</a:t>
            </a:r>
            <a:endParaRPr lang="en-US" dirty="0"/>
          </a:p>
        </p:txBody>
      </p:sp>
      <p:sp>
        <p:nvSpPr>
          <p:cNvPr id="3" name="Content Placeholder 2"/>
          <p:cNvSpPr>
            <a:spLocks noGrp="1"/>
          </p:cNvSpPr>
          <p:nvPr>
            <p:ph idx="1"/>
          </p:nvPr>
        </p:nvSpPr>
        <p:spPr>
          <a:xfrm>
            <a:off x="792162" y="1761565"/>
            <a:ext cx="7570787" cy="1210235"/>
          </a:xfrm>
        </p:spPr>
        <p:txBody>
          <a:bodyPr/>
          <a:lstStyle/>
          <a:p>
            <a:pPr marL="0" indent="0">
              <a:buNone/>
            </a:pPr>
            <a:r>
              <a:rPr lang="en-US" sz="1600" dirty="0" smtClean="0"/>
              <a:t>Some of Jacobs</a:t>
            </a:r>
            <a:r>
              <a:rPr lang="en-US" sz="1600" dirty="0"/>
              <a:t>’ reasons for the </a:t>
            </a:r>
            <a:r>
              <a:rPr lang="en-US" sz="1600" dirty="0" smtClean="0"/>
              <a:t>vicious circle of slums are</a:t>
            </a:r>
            <a:r>
              <a:rPr lang="en-US" sz="1600" dirty="0"/>
              <a:t>: </a:t>
            </a:r>
            <a:r>
              <a:rPr lang="en-US" sz="1600" dirty="0" smtClean="0"/>
              <a:t/>
            </a:r>
            <a:br>
              <a:rPr lang="en-US" sz="1600" dirty="0" smtClean="0"/>
            </a:br>
            <a:r>
              <a:rPr lang="en-US" sz="1600" dirty="0" smtClean="0"/>
              <a:t>require </a:t>
            </a:r>
            <a:r>
              <a:rPr lang="en-US" sz="1600" dirty="0"/>
              <a:t>great amounts of money </a:t>
            </a:r>
            <a:r>
              <a:rPr lang="en-US" sz="1600" dirty="0" smtClean="0"/>
              <a:t/>
            </a:r>
            <a:br>
              <a:rPr lang="en-US" sz="1600" dirty="0" smtClean="0"/>
            </a:br>
            <a:r>
              <a:rPr lang="en-US" sz="1600" dirty="0" smtClean="0"/>
              <a:t>people </a:t>
            </a:r>
            <a:r>
              <a:rPr lang="en-US" sz="1600" dirty="0"/>
              <a:t>move out too fast—hinging upon people living in these area wanting to make a difference in this area or wanting to move out</a:t>
            </a:r>
          </a:p>
          <a:p>
            <a:pPr marL="0" indent="0">
              <a:buNone/>
            </a:pPr>
            <a:endParaRPr lang="en-US"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581400" y="3188918"/>
            <a:ext cx="5270142" cy="3190875"/>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Lst>
        </p:spPr>
      </p:pic>
      <p:sp>
        <p:nvSpPr>
          <p:cNvPr id="4" name="TextBox 3"/>
          <p:cNvSpPr txBox="1"/>
          <p:nvPr/>
        </p:nvSpPr>
        <p:spPr>
          <a:xfrm>
            <a:off x="533400" y="4004526"/>
            <a:ext cx="2743200" cy="1631216"/>
          </a:xfrm>
          <a:prstGeom prst="rect">
            <a:avLst/>
          </a:prstGeom>
          <a:noFill/>
        </p:spPr>
        <p:txBody>
          <a:bodyPr wrap="square" rtlCol="0">
            <a:spAutoFit/>
          </a:bodyPr>
          <a:lstStyle/>
          <a:p>
            <a:r>
              <a:rPr lang="en-US" sz="2000" dirty="0" smtClean="0">
                <a:solidFill>
                  <a:schemeClr val="tx2"/>
                </a:solidFill>
              </a:rPr>
              <a:t>This neighborhood near the Bay View Area shows a median household income of $17,083.</a:t>
            </a:r>
            <a:endParaRPr lang="en-US" sz="2000" dirty="0">
              <a:solidFill>
                <a:schemeClr val="tx2"/>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107270423"/>
      </p:ext>
    </p:extLst>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Slums and Un-Slumming</a:t>
            </a:r>
            <a:endParaRPr lang="en-US" dirty="0"/>
          </a:p>
        </p:txBody>
      </p:sp>
      <p:sp>
        <p:nvSpPr>
          <p:cNvPr id="3" name="Content Placeholder 2"/>
          <p:cNvSpPr>
            <a:spLocks noGrp="1"/>
          </p:cNvSpPr>
          <p:nvPr>
            <p:ph idx="1"/>
          </p:nvPr>
        </p:nvSpPr>
        <p:spPr>
          <a:xfrm>
            <a:off x="879028" y="1600200"/>
            <a:ext cx="7570787" cy="524435"/>
          </a:xfrm>
        </p:spPr>
        <p:txBody>
          <a:bodyPr>
            <a:normAutofit fontScale="55000" lnSpcReduction="20000"/>
          </a:bodyPr>
          <a:lstStyle/>
          <a:p>
            <a:pPr marL="0" indent="0">
              <a:buNone/>
            </a:pPr>
            <a:r>
              <a:rPr lang="en-US" dirty="0" smtClean="0"/>
              <a:t>Hunter’s Point: an Area of San Francisco becoming “un-slummed”</a:t>
            </a:r>
            <a:br>
              <a:rPr lang="en-US" dirty="0" smtClean="0"/>
            </a:br>
            <a:r>
              <a:rPr lang="en-US" dirty="0" smtClean="0"/>
              <a:t>picture bellow shows before completed renovations </a:t>
            </a:r>
            <a:endParaRPr lang="en-US" dirty="0"/>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295400" y="2286000"/>
            <a:ext cx="7154415" cy="3663311"/>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925410079"/>
      </p:ext>
    </p:extLst>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Slums and Un-slumming</a:t>
            </a:r>
            <a:endParaRPr lang="en-US" dirty="0"/>
          </a:p>
        </p:txBody>
      </p:sp>
      <p:sp>
        <p:nvSpPr>
          <p:cNvPr id="3" name="Content Placeholder 2"/>
          <p:cNvSpPr>
            <a:spLocks noGrp="1"/>
          </p:cNvSpPr>
          <p:nvPr>
            <p:ph idx="1"/>
          </p:nvPr>
        </p:nvSpPr>
        <p:spPr>
          <a:xfrm>
            <a:off x="792162" y="1761565"/>
            <a:ext cx="7570787" cy="524435"/>
          </a:xfrm>
        </p:spPr>
        <p:txBody>
          <a:bodyPr>
            <a:normAutofit/>
          </a:bodyPr>
          <a:lstStyle/>
          <a:p>
            <a:pPr marL="0" indent="0">
              <a:buNone/>
            </a:pPr>
            <a:r>
              <a:rPr lang="en-US" sz="1400" dirty="0"/>
              <a:t>Hunter’s Point: an Area of San Francisco becoming “</a:t>
            </a:r>
            <a:r>
              <a:rPr lang="en-US" sz="1400" dirty="0" smtClean="0"/>
              <a:t>un-slummed”</a:t>
            </a:r>
            <a:br>
              <a:rPr lang="en-US" sz="1400" dirty="0" smtClean="0"/>
            </a:br>
            <a:r>
              <a:rPr lang="en-US" sz="1400" dirty="0" smtClean="0"/>
              <a:t>Picture bellow: shows the new renovations at the end of the street</a:t>
            </a:r>
            <a:endParaRPr lang="en-US" sz="1400" dirty="0"/>
          </a:p>
        </p:txBody>
      </p:sp>
      <p:pic>
        <p:nvPicPr>
          <p:cNvPr id="11267" name="Picture 3"/>
          <p:cNvPicPr>
            <a:picLocks noChangeAspect="1" noChangeArrowheads="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57200" y="2590800"/>
            <a:ext cx="8448675" cy="3308924"/>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300042057"/>
      </p:ext>
    </p:extLst>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latin typeface="Georgia" pitchFamily="18" charset="0"/>
              </a:rPr>
              <a:t>Gold Rush Causes Rapid Growth in Population</a:t>
            </a:r>
            <a:endParaRPr lang="en-US" dirty="0">
              <a:latin typeface="Georgia" pitchFamily="18" charset="0"/>
            </a:endParaRPr>
          </a:p>
        </p:txBody>
      </p:sp>
      <p:sp>
        <p:nvSpPr>
          <p:cNvPr id="3" name="Content Placeholder 2"/>
          <p:cNvSpPr>
            <a:spLocks noGrp="1"/>
          </p:cNvSpPr>
          <p:nvPr>
            <p:ph sz="half" idx="1"/>
          </p:nvPr>
        </p:nvSpPr>
        <p:spPr>
          <a:xfrm>
            <a:off x="0" y="1600200"/>
            <a:ext cx="5562600" cy="5867400"/>
          </a:xfrm>
        </p:spPr>
        <p:txBody>
          <a:bodyPr>
            <a:noAutofit/>
          </a:bodyPr>
          <a:lstStyle/>
          <a:p>
            <a:r>
              <a:rPr lang="en-US" sz="1300" dirty="0" smtClean="0">
                <a:latin typeface="Georgia" pitchFamily="18" charset="0"/>
              </a:rPr>
              <a:t>1848: First gold found in the California Foothills at Sutter’s Fort</a:t>
            </a:r>
          </a:p>
          <a:p>
            <a:r>
              <a:rPr lang="en-US" sz="1300" dirty="0" smtClean="0">
                <a:latin typeface="Georgia" pitchFamily="18" charset="0"/>
              </a:rPr>
              <a:t>1849: Population increases by 24,000 people because San Francisco is the central port and depot of the Gold Rush</a:t>
            </a:r>
          </a:p>
          <a:p>
            <a:pPr lvl="1"/>
            <a:r>
              <a:rPr lang="en-US" sz="1300" dirty="0" smtClean="0">
                <a:latin typeface="Georgia" pitchFamily="18" charset="0"/>
              </a:rPr>
              <a:t>“forty-niners” cause the huge increase</a:t>
            </a:r>
          </a:p>
          <a:p>
            <a:r>
              <a:rPr lang="en-US" sz="1300" dirty="0" smtClean="0">
                <a:latin typeface="Georgia" pitchFamily="18" charset="0"/>
              </a:rPr>
              <a:t>1849-1851: Residents of the city go wild causing an increase in prostitution and gambling </a:t>
            </a:r>
          </a:p>
          <a:p>
            <a:pPr lvl="1"/>
            <a:r>
              <a:rPr lang="en-US" sz="1300" dirty="0" smtClean="0">
                <a:latin typeface="Georgia" pitchFamily="18" charset="0"/>
              </a:rPr>
              <a:t>The craziness leads to 6 major fires erupting</a:t>
            </a:r>
          </a:p>
          <a:p>
            <a:r>
              <a:rPr lang="en-US" sz="1300" dirty="0" smtClean="0">
                <a:latin typeface="Georgia" pitchFamily="18" charset="0"/>
              </a:rPr>
              <a:t>1859: Population increases again because of Nevada’s Comstock Lode filling the city’s dock. Also, construction for the Central Pacific Railroad begins which draws thousands of workers from all over the world – especially China. </a:t>
            </a:r>
          </a:p>
          <a:p>
            <a:r>
              <a:rPr lang="en-US" sz="1500" dirty="0" smtClean="0">
                <a:latin typeface="Georgia" pitchFamily="18" charset="0"/>
              </a:rPr>
              <a:t> The increase in Chinese residents creates a thriving Chinatown and the second (only to Asia) largest Chinese settle</a:t>
            </a:r>
          </a:p>
          <a:p>
            <a:pPr lvl="1"/>
            <a:r>
              <a:rPr lang="en-US" sz="1300" dirty="0" smtClean="0">
                <a:latin typeface="Georgia" pitchFamily="18" charset="0"/>
              </a:rPr>
              <a:t>1887:  1,000 acres on the Pacific side of the peninsula are carved out to create the Golden Gate Park. And cable cars become prominent. </a:t>
            </a:r>
          </a:p>
          <a:p>
            <a:endParaRPr lang="en-US" dirty="0">
              <a:latin typeface="Georgia" pitchFamily="18" charset="0"/>
            </a:endParaRPr>
          </a:p>
        </p:txBody>
      </p:sp>
      <p:pic>
        <p:nvPicPr>
          <p:cNvPr id="7" name="Content Placeholder 6"/>
          <p:cNvPicPr>
            <a:picLocks noGrp="1" noChangeAspect="1"/>
          </p:cNvPicPr>
          <p:nvPr>
            <p:ph sz="half" idx="2"/>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5867400" y="1828800"/>
            <a:ext cx="3200399" cy="3717656"/>
          </a:xfr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261643546"/>
      </p:ext>
    </p:extLst>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Sources</a:t>
            </a:r>
            <a:endParaRPr lang="en-US" dirty="0"/>
          </a:p>
        </p:txBody>
      </p:sp>
      <p:sp>
        <p:nvSpPr>
          <p:cNvPr id="3" name="Content Placeholder 2"/>
          <p:cNvSpPr>
            <a:spLocks noGrp="1"/>
          </p:cNvSpPr>
          <p:nvPr>
            <p:ph idx="1"/>
          </p:nvPr>
        </p:nvSpPr>
        <p:spPr/>
        <p:txBody>
          <a:bodyPr>
            <a:normAutofit fontScale="92500" lnSpcReduction="10000"/>
          </a:bodyPr>
          <a:lstStyle/>
          <a:p>
            <a:r>
              <a:rPr lang="en-US" u="sng" dirty="0" smtClean="0">
                <a:hlinkClick r:id="rId2"/>
              </a:rPr>
              <a:t>http://www.sanfrancisco.com/history</a:t>
            </a:r>
            <a:r>
              <a:rPr lang="en-US" u="sng" dirty="0" smtClean="0">
                <a:hlinkClick r:id="rId2"/>
              </a:rPr>
              <a:t>/</a:t>
            </a:r>
          </a:p>
          <a:p>
            <a:r>
              <a:rPr lang="en-US" u="sng" dirty="0" smtClean="0">
                <a:hlinkClick r:id="rId2"/>
              </a:rPr>
              <a:t>http</a:t>
            </a:r>
            <a:r>
              <a:rPr lang="en-US" u="sng" dirty="0" smtClean="0">
                <a:hlinkClick r:id="rId2"/>
              </a:rPr>
              <a:t>://www.sfhistory.org</a:t>
            </a:r>
            <a:r>
              <a:rPr lang="en-US" u="sng" dirty="0" smtClean="0">
                <a:hlinkClick r:id="rId2"/>
              </a:rPr>
              <a:t>/</a:t>
            </a:r>
            <a:endParaRPr lang="en-US" u="sng" dirty="0" smtClean="0"/>
          </a:p>
          <a:p>
            <a:r>
              <a:rPr lang="en-US" u="sng" dirty="0" smtClean="0">
                <a:hlinkClick r:id="rId3"/>
              </a:rPr>
              <a:t>http</a:t>
            </a:r>
            <a:r>
              <a:rPr lang="en-US" u="sng" dirty="0" smtClean="0">
                <a:hlinkClick r:id="rId3"/>
              </a:rPr>
              <a:t>://www.history.com/topics/san-francisco (good videos on this site!</a:t>
            </a:r>
            <a:r>
              <a:rPr lang="en-US" u="sng" dirty="0" smtClean="0">
                <a:hlinkClick r:id="rId3"/>
              </a:rPr>
              <a:t>)</a:t>
            </a:r>
            <a:endParaRPr lang="en-US" u="sng" dirty="0" smtClean="0"/>
          </a:p>
          <a:p>
            <a:r>
              <a:rPr lang="en-US" u="sng" dirty="0" smtClean="0">
                <a:hlinkClick r:id="rId4"/>
              </a:rPr>
              <a:t>http</a:t>
            </a:r>
            <a:r>
              <a:rPr lang="en-US" u="sng" dirty="0" smtClean="0">
                <a:hlinkClick r:id="rId4"/>
              </a:rPr>
              <a:t>://geography.about.com/od/unitedstatesofamerica/a/Alcatraz-Prison-Facts.</a:t>
            </a:r>
            <a:r>
              <a:rPr lang="en-US" u="sng" dirty="0" smtClean="0">
                <a:hlinkClick r:id="rId4"/>
              </a:rPr>
              <a:t>htm</a:t>
            </a:r>
            <a:endParaRPr lang="en-US" u="sng" dirty="0" smtClean="0"/>
          </a:p>
          <a:p>
            <a:r>
              <a:rPr lang="en-US" u="sng" dirty="0" smtClean="0">
                <a:hlinkClick r:id="rId5"/>
              </a:rPr>
              <a:t>http://www.neighborhoodscout.com/ca/san-francisco/crime/</a:t>
            </a:r>
            <a:endParaRPr lang="en-US" dirty="0"/>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More Sources!</a:t>
            </a:r>
            <a:endParaRPr lang="en-US" dirty="0"/>
          </a:p>
        </p:txBody>
      </p:sp>
      <p:sp>
        <p:nvSpPr>
          <p:cNvPr id="3" name="Content Placeholder 2"/>
          <p:cNvSpPr>
            <a:spLocks noGrp="1"/>
          </p:cNvSpPr>
          <p:nvPr>
            <p:ph idx="1"/>
          </p:nvPr>
        </p:nvSpPr>
        <p:spPr/>
        <p:txBody>
          <a:bodyPr>
            <a:normAutofit fontScale="70000" lnSpcReduction="20000"/>
          </a:bodyPr>
          <a:lstStyle/>
          <a:p>
            <a:r>
              <a:rPr lang="en-US" dirty="0" smtClean="0"/>
              <a:t>"Fisherman's Wharf - San Francisco's Historical Fishing District." Fisherman's Wharf - San Francisco's Historical Fishing District. </a:t>
            </a:r>
            <a:r>
              <a:rPr lang="en-US" dirty="0" err="1" smtClean="0"/>
              <a:t>N.p</a:t>
            </a:r>
            <a:r>
              <a:rPr lang="en-US" dirty="0" smtClean="0"/>
              <a:t>., </a:t>
            </a:r>
            <a:r>
              <a:rPr lang="en-US" dirty="0" err="1" smtClean="0"/>
              <a:t>n.d</a:t>
            </a:r>
            <a:r>
              <a:rPr lang="en-US" dirty="0" smtClean="0"/>
              <a:t>. Web. 07 May 2013. &lt;http://</a:t>
            </a:r>
            <a:r>
              <a:rPr lang="en-US" dirty="0" err="1" smtClean="0"/>
              <a:t>www.fishermanswharf.org</a:t>
            </a:r>
            <a:r>
              <a:rPr lang="en-US" dirty="0" smtClean="0"/>
              <a:t>/&gt;.</a:t>
            </a:r>
          </a:p>
          <a:p>
            <a:r>
              <a:rPr lang="en-US" dirty="0" smtClean="0"/>
              <a:t>"Golden Gate Park." Golden Gate Park. </a:t>
            </a:r>
            <a:r>
              <a:rPr lang="en-US" dirty="0" err="1" smtClean="0"/>
              <a:t>N.p</a:t>
            </a:r>
            <a:r>
              <a:rPr lang="en-US" dirty="0" smtClean="0"/>
              <a:t>., </a:t>
            </a:r>
            <a:r>
              <a:rPr lang="en-US" dirty="0" err="1" smtClean="0"/>
              <a:t>n.d</a:t>
            </a:r>
            <a:r>
              <a:rPr lang="en-US" dirty="0" smtClean="0"/>
              <a:t>. Web. 07 May 2013. &lt;</a:t>
            </a:r>
            <a:r>
              <a:rPr lang="en-US" dirty="0" err="1" smtClean="0"/>
              <a:t>http://www.golden-gate-park.com</a:t>
            </a:r>
            <a:r>
              <a:rPr lang="en-US" dirty="0" smtClean="0"/>
              <a:t>/&gt;.</a:t>
            </a:r>
          </a:p>
          <a:p>
            <a:r>
              <a:rPr lang="en-US" dirty="0" smtClean="0"/>
              <a:t>Jacobs, Jane. The Death and Life of Great American Cities. New York: Vintage, 1992. Print. </a:t>
            </a:r>
          </a:p>
          <a:p>
            <a:r>
              <a:rPr lang="en-US" dirty="0" err="1" smtClean="0"/>
              <a:t>Sankin</a:t>
            </a:r>
            <a:r>
              <a:rPr lang="en-US" dirty="0" smtClean="0"/>
              <a:t>, Aaron. "Bay Area Poverty: Poor Pushed From San Francisco To Suburbs." The Huffington Post. </a:t>
            </a:r>
            <a:r>
              <a:rPr lang="en-US" dirty="0" err="1" smtClean="0"/>
              <a:t>TheHuffingtonPost.com</a:t>
            </a:r>
            <a:r>
              <a:rPr lang="en-US" dirty="0" smtClean="0"/>
              <a:t>, 05 Sept. 2012. Web. 07 May 2013. &lt;http://www.huffingtonpost.com/2012/09/05/bay-area-poverty_n_1855189.html&gt;.</a:t>
            </a:r>
          </a:p>
          <a:p>
            <a:endParaRPr lang="en-US" dirty="0"/>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Georgia" pitchFamily="18" charset="0"/>
              </a:rPr>
              <a:t>Downfall</a:t>
            </a:r>
            <a:endParaRPr lang="en-US" dirty="0">
              <a:latin typeface="Georgia" pitchFamily="18" charset="0"/>
            </a:endParaRPr>
          </a:p>
        </p:txBody>
      </p:sp>
      <p:pic>
        <p:nvPicPr>
          <p:cNvPr id="5" name="Content Placeholder 4"/>
          <p:cNvPicPr>
            <a:picLocks noGrp="1" noChangeAspect="1"/>
          </p:cNvPicPr>
          <p:nvPr>
            <p:ph sz="half" idx="1"/>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152400" y="1981200"/>
            <a:ext cx="4474846" cy="3350379"/>
          </a:xfrm>
        </p:spPr>
      </p:pic>
      <p:sp>
        <p:nvSpPr>
          <p:cNvPr id="4" name="Content Placeholder 3"/>
          <p:cNvSpPr>
            <a:spLocks noGrp="1"/>
          </p:cNvSpPr>
          <p:nvPr>
            <p:ph sz="half" idx="2"/>
          </p:nvPr>
        </p:nvSpPr>
        <p:spPr/>
        <p:txBody>
          <a:bodyPr>
            <a:normAutofit fontScale="55000" lnSpcReduction="20000"/>
          </a:bodyPr>
          <a:lstStyle/>
          <a:p>
            <a:r>
              <a:rPr lang="en-US" dirty="0" smtClean="0">
                <a:latin typeface="Georgia" pitchFamily="18" charset="0"/>
              </a:rPr>
              <a:t>1906: An earthquake measured at 7.8 on the Richter scale erupts due to the slipping of the San </a:t>
            </a:r>
            <a:r>
              <a:rPr lang="en-US" dirty="0" err="1" smtClean="0">
                <a:latin typeface="Georgia" pitchFamily="18" charset="0"/>
              </a:rPr>
              <a:t>Adreas</a:t>
            </a:r>
            <a:r>
              <a:rPr lang="en-US" dirty="0" smtClean="0">
                <a:latin typeface="Georgia" pitchFamily="18" charset="0"/>
              </a:rPr>
              <a:t> Fault</a:t>
            </a:r>
          </a:p>
          <a:p>
            <a:pPr lvl="1"/>
            <a:r>
              <a:rPr lang="en-US" dirty="0" smtClean="0">
                <a:latin typeface="Georgia" pitchFamily="18" charset="0"/>
              </a:rPr>
              <a:t>The tremors broke water mains which caused fires that raged for 4 days straight and killed thousands of people, destroying thousands of buildings, and leaving hundreds of thousands of people homeless</a:t>
            </a:r>
          </a:p>
          <a:p>
            <a:r>
              <a:rPr lang="en-US" dirty="0" smtClean="0">
                <a:latin typeface="Georgia" pitchFamily="18" charset="0"/>
              </a:rPr>
              <a:t>1915: San Francisco is able to host the Panama International Exposition because over the course of those 9 years, the residents did nothing but rebuild and improve their city</a:t>
            </a:r>
          </a:p>
          <a:p>
            <a:r>
              <a:rPr lang="en-US" dirty="0" smtClean="0">
                <a:latin typeface="Georgia" pitchFamily="18" charset="0"/>
              </a:rPr>
              <a:t>1930s: The Golden Gate Bridge and San Francisco Bay Bridge are constructed, which leads to population growth</a:t>
            </a:r>
          </a:p>
          <a:p>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845561460"/>
      </p:ext>
    </p:extLst>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Georgia" pitchFamily="18" charset="0"/>
              </a:rPr>
              <a:t>Aiding in Wars</a:t>
            </a:r>
            <a:endParaRPr lang="en-US" dirty="0">
              <a:latin typeface="Georgia" pitchFamily="18" charset="0"/>
            </a:endParaRPr>
          </a:p>
        </p:txBody>
      </p:sp>
      <p:sp>
        <p:nvSpPr>
          <p:cNvPr id="3" name="Content Placeholder 2"/>
          <p:cNvSpPr>
            <a:spLocks noGrp="1"/>
          </p:cNvSpPr>
          <p:nvPr>
            <p:ph sz="half" idx="1"/>
          </p:nvPr>
        </p:nvSpPr>
        <p:spPr/>
        <p:txBody>
          <a:bodyPr>
            <a:normAutofit fontScale="77500" lnSpcReduction="20000"/>
          </a:bodyPr>
          <a:lstStyle/>
          <a:p>
            <a:r>
              <a:rPr lang="en-US" dirty="0" smtClean="0">
                <a:latin typeface="Georgia" pitchFamily="18" charset="0"/>
              </a:rPr>
              <a:t>San Francisco became one of the biggest arms production center during World War II</a:t>
            </a:r>
          </a:p>
          <a:p>
            <a:pPr lvl="1"/>
            <a:r>
              <a:rPr lang="en-US" dirty="0" smtClean="0">
                <a:latin typeface="Georgia" pitchFamily="18" charset="0"/>
              </a:rPr>
              <a:t>The war caused an increase in African American residents because the Japanese populated many of the neighborhoods but when they were forced into internment camps, African Americans moved into their neighborhoods</a:t>
            </a:r>
          </a:p>
          <a:p>
            <a:r>
              <a:rPr lang="en-US" dirty="0" smtClean="0">
                <a:latin typeface="Georgia" pitchFamily="18" charset="0"/>
              </a:rPr>
              <a:t>San Francisco played a role in the Cold War because this is where the UN Charter was drafted in 1945</a:t>
            </a:r>
          </a:p>
          <a:p>
            <a:endParaRPr lang="en-US" dirty="0">
              <a:latin typeface="Georgia" pitchFamily="18" charset="0"/>
            </a:endParaRPr>
          </a:p>
        </p:txBody>
      </p:sp>
      <p:pic>
        <p:nvPicPr>
          <p:cNvPr id="5" name="Content Placeholder 4"/>
          <p:cNvPicPr>
            <a:picLocks noGrp="1" noChangeAspect="1"/>
          </p:cNvPicPr>
          <p:nvPr>
            <p:ph sz="half" idx="2"/>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5486400" y="1371600"/>
            <a:ext cx="3149600" cy="4542055"/>
          </a:xfr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213543510"/>
      </p:ext>
    </p:extLst>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latin typeface="Georgia" pitchFamily="18" charset="0"/>
              </a:rPr>
              <a:t>History of Alcatraz</a:t>
            </a:r>
            <a:endParaRPr lang="en-US" dirty="0">
              <a:latin typeface="Georgia" pitchFamily="18" charset="0"/>
            </a:endParaRPr>
          </a:p>
        </p:txBody>
      </p:sp>
      <p:sp>
        <p:nvSpPr>
          <p:cNvPr id="3" name="Content Placeholder 2"/>
          <p:cNvSpPr>
            <a:spLocks noGrp="1"/>
          </p:cNvSpPr>
          <p:nvPr>
            <p:ph sz="half" idx="1"/>
          </p:nvPr>
        </p:nvSpPr>
        <p:spPr/>
        <p:txBody>
          <a:bodyPr>
            <a:normAutofit fontScale="85000" lnSpcReduction="20000"/>
          </a:bodyPr>
          <a:lstStyle/>
          <a:p>
            <a:r>
              <a:rPr lang="en-US" dirty="0" smtClean="0">
                <a:latin typeface="Georgia" pitchFamily="18" charset="0"/>
              </a:rPr>
              <a:t>It is considered “the </a:t>
            </a:r>
          </a:p>
          <a:p>
            <a:pPr marL="0" indent="0">
              <a:buNone/>
            </a:pPr>
            <a:r>
              <a:rPr lang="en-US" dirty="0" smtClean="0">
                <a:latin typeface="Georgia" pitchFamily="18" charset="0"/>
              </a:rPr>
              <a:t>prison of American prisons”</a:t>
            </a:r>
          </a:p>
          <a:p>
            <a:r>
              <a:rPr lang="en-US" dirty="0" smtClean="0">
                <a:latin typeface="Georgia" pitchFamily="18" charset="0"/>
              </a:rPr>
              <a:t>1775: Juan Manuel de Ayala chartered La Isla de los </a:t>
            </a:r>
            <a:r>
              <a:rPr lang="en-US" dirty="0" err="1" smtClean="0">
                <a:latin typeface="Georgia" pitchFamily="18" charset="0"/>
              </a:rPr>
              <a:t>Alcatraces</a:t>
            </a:r>
            <a:r>
              <a:rPr lang="en-US" dirty="0" smtClean="0">
                <a:latin typeface="Georgia" pitchFamily="18" charset="0"/>
              </a:rPr>
              <a:t> (San Francisco Bay)</a:t>
            </a:r>
          </a:p>
          <a:p>
            <a:r>
              <a:rPr lang="en-US" dirty="0" smtClean="0">
                <a:latin typeface="Georgia" pitchFamily="18" charset="0"/>
              </a:rPr>
              <a:t>It is 22 acres of desolation – no vegetation or habitation</a:t>
            </a:r>
          </a:p>
          <a:p>
            <a:r>
              <a:rPr lang="en-US" dirty="0" smtClean="0">
                <a:latin typeface="Georgia" pitchFamily="18" charset="0"/>
              </a:rPr>
              <a:t>English speakers began to call it Alcatraz</a:t>
            </a:r>
          </a:p>
          <a:p>
            <a:endParaRPr lang="en-US" dirty="0">
              <a:latin typeface="Georgia" pitchFamily="18" charset="0"/>
            </a:endParaRPr>
          </a:p>
        </p:txBody>
      </p:sp>
      <p:pic>
        <p:nvPicPr>
          <p:cNvPr id="5" name="Content Placeholder 4"/>
          <p:cNvPicPr>
            <a:picLocks noGrp="1" noChangeAspect="1"/>
          </p:cNvPicPr>
          <p:nvPr>
            <p:ph sz="half" idx="2"/>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4638234" y="1981200"/>
            <a:ext cx="4468821" cy="3064310"/>
          </a:xfr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500554736"/>
      </p:ext>
    </p:extLst>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Georgia" pitchFamily="18" charset="0"/>
              </a:rPr>
              <a:t>Fort Alcatraz</a:t>
            </a:r>
            <a:endParaRPr lang="en-US" dirty="0">
              <a:latin typeface="Georgia" pitchFamily="18" charset="0"/>
            </a:endParaRPr>
          </a:p>
        </p:txBody>
      </p:sp>
      <p:pic>
        <p:nvPicPr>
          <p:cNvPr id="9" name="Content Placeholder 8"/>
          <p:cNvPicPr>
            <a:picLocks noGrp="1" noChangeAspect="1"/>
          </p:cNvPicPr>
          <p:nvPr>
            <p:ph sz="half" idx="1"/>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121869" y="2275086"/>
            <a:ext cx="4373931" cy="3439914"/>
          </a:xfrm>
        </p:spPr>
      </p:pic>
      <p:sp>
        <p:nvSpPr>
          <p:cNvPr id="8" name="Content Placeholder 7"/>
          <p:cNvSpPr>
            <a:spLocks noGrp="1"/>
          </p:cNvSpPr>
          <p:nvPr>
            <p:ph sz="half" idx="2"/>
          </p:nvPr>
        </p:nvSpPr>
        <p:spPr/>
        <p:txBody>
          <a:bodyPr>
            <a:normAutofit fontScale="47500" lnSpcReduction="20000"/>
          </a:bodyPr>
          <a:lstStyle/>
          <a:p>
            <a:r>
              <a:rPr lang="en-US" sz="2900" dirty="0" smtClean="0">
                <a:latin typeface="Georgia" pitchFamily="18" charset="0"/>
              </a:rPr>
              <a:t>1850: It is reserved for military use under President Millard Fillmore</a:t>
            </a:r>
          </a:p>
          <a:p>
            <a:r>
              <a:rPr lang="en-US" sz="2900" dirty="0" smtClean="0">
                <a:latin typeface="Georgia" pitchFamily="18" charset="0"/>
              </a:rPr>
              <a:t>1859: It is deemed “Fort Alcatraz” after a fortress was built around the land with 100 cannons installed making it the most heavily armed entity on the West Coast</a:t>
            </a:r>
          </a:p>
          <a:p>
            <a:pPr lvl="1"/>
            <a:r>
              <a:rPr lang="en-US" sz="2900" dirty="0" smtClean="0">
                <a:latin typeface="Georgia" pitchFamily="18" charset="0"/>
              </a:rPr>
              <a:t>It never actually fired any of its weapons because it didn’t need to, so it turned into an island of detention rather than its original purpose as an island of defense</a:t>
            </a:r>
          </a:p>
          <a:p>
            <a:r>
              <a:rPr lang="en-US" sz="2900" dirty="0" smtClean="0">
                <a:latin typeface="Georgia" pitchFamily="18" charset="0"/>
              </a:rPr>
              <a:t>1860s: People that were arrested for treason during the Civil War were are sent here</a:t>
            </a:r>
          </a:p>
          <a:p>
            <a:pPr lvl="1"/>
            <a:r>
              <a:rPr lang="en-US" sz="2900" dirty="0" smtClean="0">
                <a:latin typeface="Georgia" pitchFamily="18" charset="0"/>
              </a:rPr>
              <a:t>It was designed to hold up to 500 men, but during its existence as a detention center it only reached up to 300 never filling its full capacity</a:t>
            </a:r>
          </a:p>
          <a:p>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83953025"/>
      </p:ext>
    </p:extLst>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Georgia" pitchFamily="18" charset="0"/>
              </a:rPr>
              <a:t>“The Rock”</a:t>
            </a:r>
            <a:endParaRPr lang="en-US" dirty="0">
              <a:latin typeface="Georgia" pitchFamily="18" charset="0"/>
            </a:endParaRPr>
          </a:p>
        </p:txBody>
      </p:sp>
      <p:sp>
        <p:nvSpPr>
          <p:cNvPr id="3" name="Content Placeholder 2"/>
          <p:cNvSpPr>
            <a:spLocks noGrp="1"/>
          </p:cNvSpPr>
          <p:nvPr>
            <p:ph sz="half" idx="1"/>
          </p:nvPr>
        </p:nvSpPr>
        <p:spPr/>
        <p:txBody>
          <a:bodyPr>
            <a:normAutofit fontScale="55000" lnSpcReduction="20000"/>
          </a:bodyPr>
          <a:lstStyle/>
          <a:p>
            <a:r>
              <a:rPr lang="en-US" sz="2600" dirty="0" smtClean="0">
                <a:latin typeface="Georgia" pitchFamily="18" charset="0"/>
              </a:rPr>
              <a:t>1906: A huge earthquake devastates San Francisco and causes all inmates of surrounding prisons to be sent to Alcatraz</a:t>
            </a:r>
          </a:p>
          <a:p>
            <a:pPr lvl="1"/>
            <a:r>
              <a:rPr lang="en-US" sz="2600" dirty="0" smtClean="0">
                <a:latin typeface="Georgia" pitchFamily="18" charset="0"/>
              </a:rPr>
              <a:t>It earns the nickname “The Rock”</a:t>
            </a:r>
          </a:p>
          <a:p>
            <a:pPr lvl="1"/>
            <a:r>
              <a:rPr lang="en-US" sz="2600" dirty="0" smtClean="0">
                <a:latin typeface="Georgia" pitchFamily="18" charset="0"/>
              </a:rPr>
              <a:t>It serves as an army disciplinary barracks until 1933</a:t>
            </a:r>
          </a:p>
          <a:p>
            <a:pPr lvl="1"/>
            <a:r>
              <a:rPr lang="en-US" sz="2600" dirty="0" smtClean="0">
                <a:latin typeface="Georgia" pitchFamily="18" charset="0"/>
              </a:rPr>
              <a:t>Prisoners receive military training, education and vocational training</a:t>
            </a:r>
          </a:p>
          <a:p>
            <a:r>
              <a:rPr lang="en-US" sz="2600" dirty="0" smtClean="0">
                <a:latin typeface="Georgia" pitchFamily="18" charset="0"/>
              </a:rPr>
              <a:t>20th century: It is a minimum security prison and allows prisoners to work outside doing things like gardening and even babysitting for some of the officers. </a:t>
            </a:r>
          </a:p>
          <a:p>
            <a:pPr lvl="1"/>
            <a:r>
              <a:rPr lang="en-US" sz="2600" dirty="0" smtClean="0">
                <a:latin typeface="Georgia" pitchFamily="18" charset="0"/>
              </a:rPr>
              <a:t>A baseball field is built so that prisoners can have fun on their free time. They also have boxing matches for fun, which became known as “Alcatraz Fights”</a:t>
            </a:r>
          </a:p>
          <a:p>
            <a:endParaRPr lang="en-US" dirty="0">
              <a:latin typeface="Georgia" pitchFamily="18" charset="0"/>
            </a:endParaRPr>
          </a:p>
        </p:txBody>
      </p:sp>
      <p:pic>
        <p:nvPicPr>
          <p:cNvPr id="5" name="Content Placeholder 4"/>
          <p:cNvPicPr>
            <a:picLocks noGrp="1" noChangeAspect="1"/>
          </p:cNvPicPr>
          <p:nvPr>
            <p:ph sz="half" idx="2"/>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4876801" y="1463232"/>
            <a:ext cx="3804938" cy="4327968"/>
          </a:xfr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119808422"/>
      </p:ext>
    </p:extLst>
  </p:cSld>
  <p:clrMapOvr>
    <a:masterClrMapping/>
  </p:clrMapOvr>
</p:sld>
</file>

<file path=ppt/theme/_rels/theme1.xml.rels><?xml version="1.0" encoding="UTF-8" standalone="yes"?>
<Relationships xmlns="http://schemas.openxmlformats.org/package/2006/relationships"><Relationship Id="rId4" Type="http://schemas.openxmlformats.org/officeDocument/2006/relationships/image" Target="../media/image4.jpeg"/><Relationship Id="rId1" Type="http://schemas.openxmlformats.org/officeDocument/2006/relationships/image" Target="../media/image1.jpeg"/><Relationship Id="rId2" Type="http://schemas.openxmlformats.org/officeDocument/2006/relationships/image" Target="../media/image2.jpeg"/><Relationship Id="rId3" Type="http://schemas.openxmlformats.org/officeDocument/2006/relationships/image" Target="../media/image3.jpeg"/><Relationship Id="rId5" Type="http://schemas.openxmlformats.org/officeDocument/2006/relationships/image" Target="../media/image5.jpeg"/></Relationships>
</file>

<file path=ppt/theme/theme1.xml><?xml version="1.0" encoding="utf-8"?>
<a:theme xmlns:a="http://schemas.openxmlformats.org/drawingml/2006/main" name="Infusion">
  <a:themeElements>
    <a:clrScheme name="Infusion">
      <a:dk1>
        <a:sysClr val="windowText" lastClr="000000"/>
      </a:dk1>
      <a:lt1>
        <a:sysClr val="window" lastClr="FFFFFF"/>
      </a:lt1>
      <a:dk2>
        <a:srgbClr val="2F1F58"/>
      </a:dk2>
      <a:lt2>
        <a:srgbClr val="B7A9E0"/>
      </a:lt2>
      <a:accent1>
        <a:srgbClr val="8C73D0"/>
      </a:accent1>
      <a:accent2>
        <a:srgbClr val="C2E8C4"/>
      </a:accent2>
      <a:accent3>
        <a:srgbClr val="C5A6E8"/>
      </a:accent3>
      <a:accent4>
        <a:srgbClr val="B45EC7"/>
      </a:accent4>
      <a:accent5>
        <a:srgbClr val="9FDAFB"/>
      </a:accent5>
      <a:accent6>
        <a:srgbClr val="95C5B0"/>
      </a:accent6>
      <a:hlink>
        <a:srgbClr val="744AE0"/>
      </a:hlink>
      <a:folHlink>
        <a:srgbClr val="8D8AD1"/>
      </a:folHlink>
    </a:clrScheme>
    <a:fontScheme name="Infusion">
      <a:majorFont>
        <a:latin typeface="Mistral"/>
        <a:ea typeface=""/>
        <a:cs typeface=""/>
        <a:font script="Jpan" typeface="ＭＳ Ｐ明朝"/>
      </a:majorFont>
      <a:minorFont>
        <a:latin typeface="Candara"/>
        <a:ea typeface=""/>
        <a:cs typeface=""/>
        <a:font script="Jpan" typeface="メイリオ"/>
      </a:minorFont>
    </a:fontScheme>
    <a:fmtScheme name="Infusion">
      <a:fillStyleLst>
        <a:solidFill>
          <a:schemeClr val="phClr"/>
        </a:solidFill>
        <a:blipFill rotWithShape="1">
          <a:blip xmlns:r="http://schemas.openxmlformats.org/officeDocument/2006/relationships" r:embed="rId1">
            <a:duotone>
              <a:schemeClr val="phClr">
                <a:shade val="70000"/>
                <a:satMod val="120000"/>
              </a:schemeClr>
              <a:schemeClr val="phClr">
                <a:tint val="70000"/>
                <a:satMod val="300000"/>
                <a:lumMod val="125000"/>
              </a:schemeClr>
            </a:duotone>
          </a:blip>
          <a:tile tx="0" ty="0" sx="50000" sy="50000" flip="none" algn="tl"/>
        </a:blipFill>
        <a:blipFill rotWithShape="1">
          <a:blip xmlns:r="http://schemas.openxmlformats.org/officeDocument/2006/relationships" r:embed="rId2">
            <a:duotone>
              <a:schemeClr val="phClr">
                <a:shade val="70000"/>
                <a:satMod val="120000"/>
              </a:schemeClr>
              <a:schemeClr val="phClr">
                <a:tint val="70000"/>
                <a:satMod val="135000"/>
              </a:schemeClr>
            </a:duotone>
          </a:blip>
          <a:tile tx="0" ty="0" sx="40000" sy="40000" flip="none" algn="tl"/>
        </a:blipFill>
      </a:fillStyleLst>
      <a:lnStyleLst>
        <a:ln w="38100" cap="flat" cmpd="sng" algn="ctr">
          <a:solidFill>
            <a:schemeClr val="phClr">
              <a:alpha val="70000"/>
              <a:satMod val="105000"/>
            </a:schemeClr>
          </a:solidFill>
          <a:prstDash val="solid"/>
          <a:miter/>
        </a:ln>
        <a:ln w="50800" cap="flat" cmpd="sng" algn="ctr">
          <a:solidFill>
            <a:schemeClr val="phClr">
              <a:alpha val="50000"/>
            </a:schemeClr>
          </a:solidFill>
          <a:prstDash val="solid"/>
          <a:miter/>
        </a:ln>
        <a:ln w="88900" cap="flat" cmpd="sng" algn="ctr">
          <a:solidFill>
            <a:schemeClr val="phClr">
              <a:alpha val="40000"/>
            </a:schemeClr>
          </a:solidFill>
          <a:prstDash val="solid"/>
          <a:miter/>
        </a:ln>
      </a:lnStyleLst>
      <a:effectStyleLst>
        <a:effectStyle>
          <a:effectLst/>
        </a:effectStyle>
        <a:effectStyle>
          <a:effectLst>
            <a:outerShdw blurRad="38100" dist="25400" dir="5400000" rotWithShape="0">
              <a:srgbClr val="000000">
                <a:alpha val="50000"/>
              </a:srgbClr>
            </a:outerShdw>
          </a:effectLst>
        </a:effectStyle>
        <a:effectStyle>
          <a:effectLst>
            <a:innerShdw blurRad="190500" dir="13500000">
              <a:srgbClr val="000000">
                <a:alpha val="50000"/>
              </a:srgbClr>
            </a:innerShdw>
            <a:outerShdw blurRad="38100" dist="25400" dir="5400000" rotWithShape="0">
              <a:srgbClr val="000000">
                <a:alpha val="50000"/>
              </a:srgbClr>
            </a:outerShdw>
          </a:effectLst>
        </a:effectStyle>
      </a:effectStyleLst>
      <a:bgFillStyleLst>
        <a:blipFill rotWithShape="1">
          <a:blip xmlns:r="http://schemas.openxmlformats.org/officeDocument/2006/relationships" r:embed="rId3">
            <a:duotone>
              <a:schemeClr val="phClr">
                <a:shade val="70000"/>
                <a:satMod val="500000"/>
                <a:lumMod val="50000"/>
              </a:schemeClr>
              <a:schemeClr val="phClr">
                <a:satMod val="800000"/>
                <a:lumMod val="250000"/>
              </a:schemeClr>
            </a:duotone>
          </a:blip>
          <a:stretch/>
        </a:blipFill>
        <a:blipFill rotWithShape="1">
          <a:blip xmlns:r="http://schemas.openxmlformats.org/officeDocument/2006/relationships" r:embed="rId4">
            <a:duotone>
              <a:schemeClr val="phClr">
                <a:shade val="70000"/>
                <a:satMod val="500000"/>
                <a:lumMod val="50000"/>
              </a:schemeClr>
              <a:schemeClr val="phClr">
                <a:satMod val="800000"/>
                <a:lumMod val="250000"/>
              </a:schemeClr>
            </a:duotone>
          </a:blip>
          <a:stretch/>
        </a:blipFill>
        <a:blipFill rotWithShape="1">
          <a:blip xmlns:r="http://schemas.openxmlformats.org/officeDocument/2006/relationships" r:embed="rId5">
            <a:duotone>
              <a:schemeClr val="phClr">
                <a:shade val="70000"/>
                <a:satMod val="500000"/>
                <a:lumMod val="50000"/>
              </a:schemeClr>
              <a:schemeClr val="phClr">
                <a:satMod val="800000"/>
                <a:lumMod val="250000"/>
              </a:schemeClr>
            </a:duotone>
          </a:blip>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Infusion.thmx</Template>
  <TotalTime>9385</TotalTime>
  <Words>2679</Words>
  <Application>Microsoft Macintosh PowerPoint</Application>
  <PresentationFormat>On-screen Show (4:3)</PresentationFormat>
  <Paragraphs>233</Paragraphs>
  <Slides>41</Slides>
  <Notes>2</Notes>
  <HiddenSlides>0</HiddenSlides>
  <MMClips>0</MMClips>
  <ScaleCrop>false</ScaleCrop>
  <HeadingPairs>
    <vt:vector size="4" baseType="variant">
      <vt:variant>
        <vt:lpstr>Design Template</vt:lpstr>
      </vt:variant>
      <vt:variant>
        <vt:i4>1</vt:i4>
      </vt:variant>
      <vt:variant>
        <vt:lpstr>Slide Titles</vt:lpstr>
      </vt:variant>
      <vt:variant>
        <vt:i4>41</vt:i4>
      </vt:variant>
    </vt:vector>
  </HeadingPairs>
  <TitlesOfParts>
    <vt:vector size="42" baseType="lpstr">
      <vt:lpstr>Infusion</vt:lpstr>
      <vt:lpstr>San Francisco </vt:lpstr>
      <vt:lpstr>Prehistory</vt:lpstr>
      <vt:lpstr>Leading to the American Takeover</vt:lpstr>
      <vt:lpstr>Gold Rush Causes Rapid Growth in Population</vt:lpstr>
      <vt:lpstr>Downfall</vt:lpstr>
      <vt:lpstr>Aiding in Wars</vt:lpstr>
      <vt:lpstr>History of Alcatraz</vt:lpstr>
      <vt:lpstr>Fort Alcatraz</vt:lpstr>
      <vt:lpstr>“The Rock”</vt:lpstr>
      <vt:lpstr>Federal Penitentiary </vt:lpstr>
      <vt:lpstr>Closing Alcatraz</vt:lpstr>
      <vt:lpstr>Facts about San Francisco </vt:lpstr>
      <vt:lpstr>Races in San Francisco </vt:lpstr>
      <vt:lpstr>Crime Rates</vt:lpstr>
      <vt:lpstr>Crime Rates</vt:lpstr>
      <vt:lpstr>10 Safest Neighborhoods</vt:lpstr>
      <vt:lpstr>Celebrities in the Area!</vt:lpstr>
      <vt:lpstr>Culture </vt:lpstr>
      <vt:lpstr>Museums</vt:lpstr>
      <vt:lpstr>More Museums!</vt:lpstr>
      <vt:lpstr>Performing Arts</vt:lpstr>
      <vt:lpstr>Music</vt:lpstr>
      <vt:lpstr>More Music!</vt:lpstr>
      <vt:lpstr>Parades and Festivals</vt:lpstr>
      <vt:lpstr>LGBT Parade </vt:lpstr>
      <vt:lpstr>Chinese New Year Parade</vt:lpstr>
      <vt:lpstr>Bay to Breakers Marathon</vt:lpstr>
      <vt:lpstr>Golden Gate Park</vt:lpstr>
      <vt:lpstr>Golden Gate Park Parks need to have “real uses” not “mythological uses”  -Jane Jacobs (91)</vt:lpstr>
      <vt:lpstr>Golden Gate Park</vt:lpstr>
      <vt:lpstr>Golden Gate Park</vt:lpstr>
      <vt:lpstr>Golden Gate Park</vt:lpstr>
      <vt:lpstr>Generator of Diversity</vt:lpstr>
      <vt:lpstr>Generator of Diversity</vt:lpstr>
      <vt:lpstr>Generator of Diversity</vt:lpstr>
      <vt:lpstr>Slums and Un-Slumming</vt:lpstr>
      <vt:lpstr>Slums and Un-Slumming</vt:lpstr>
      <vt:lpstr>Slums and Un-Slumming</vt:lpstr>
      <vt:lpstr>Slums and Un-slumming</vt:lpstr>
      <vt:lpstr>Sources</vt:lpstr>
      <vt:lpstr>More Sources!</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Prehistory</dc:title>
  <dc:creator>ITADMIN</dc:creator>
  <cp:lastModifiedBy>Mallorey  Blake</cp:lastModifiedBy>
  <cp:revision>33</cp:revision>
  <dcterms:created xsi:type="dcterms:W3CDTF">2013-05-07T17:23:13Z</dcterms:created>
  <dcterms:modified xsi:type="dcterms:W3CDTF">2013-05-13T21:17:12Z</dcterms:modified>
</cp:coreProperties>
</file>